
<file path=[Content_Types].xml><?xml version="1.0" encoding="utf-8"?>
<Types xmlns="http://schemas.openxmlformats.org/package/2006/content-types">
  <Override PartName="/ppt/slides/slide14.xml" ContentType="application/vnd.openxmlformats-officedocument.presentationml.slide+xml"/>
  <Override PartName="/ppt/slideLayouts/slideLayout8.xml" ContentType="application/vnd.openxmlformats-officedocument.presentationml.slideLayout+xml"/>
  <Override PartName="/ppt/slides/slide33.xml" ContentType="application/vnd.openxmlformats-officedocument.presentationml.slide+xml"/>
  <Default Extension="bin" ContentType="application/vnd.openxmlformats-officedocument.presentationml.printerSettings"/>
  <Override PartName="/ppt/notesSlides/notesSlide30.xml" ContentType="application/vnd.openxmlformats-officedocument.presentationml.notesSlide+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notesSlides/notesSlide13.xml" ContentType="application/vnd.openxmlformats-officedocument.presentationml.notesSlide+xml"/>
  <Override PartName="/ppt/notesSlides/notesSlide29.xml" ContentType="application/vnd.openxmlformats-officedocument.presentationml.notesSlide+xml"/>
  <Override PartName="/ppt/notesSlides/notesSlide2.xml" ContentType="application/vnd.openxmlformats-officedocument.presentationml.notesSlide+xml"/>
  <Override PartName="/ppt/slides/slide18.xml" ContentType="application/vnd.openxmlformats-officedocument.presentationml.slide+xml"/>
  <Override PartName="/ppt/slides/slide37.xml" ContentType="application/vnd.openxmlformats-officedocument.presentationml.slide+xml"/>
  <Override PartName="/ppt/slides/slide3.xml" ContentType="application/vnd.openxmlformats-officedocument.presentationml.slide+xml"/>
  <Override PartName="/ppt/slideLayouts/slideLayout1.xml" ContentType="application/vnd.openxmlformats-officedocument.presentationml.slideLayout+xml"/>
  <Override PartName="/ppt/notesSlides/notesSlide34.xml" ContentType="application/vnd.openxmlformats-officedocument.presentationml.notesSlide+xml"/>
  <Override PartName="/ppt/slides/slide23.xml" ContentType="application/vnd.openxmlformats-officedocument.presentationml.slide+xml"/>
  <Override PartName="/ppt/theme/theme1.xml" ContentType="application/vnd.openxmlformats-officedocument.theme+xml"/>
  <Override PartName="/ppt/slideLayouts/slideLayout24.xml" ContentType="application/vnd.openxmlformats-officedocument.presentationml.slideLayout+xml"/>
  <Override PartName="/ppt/slideLayouts/slideLayout10.xml" ContentType="application/vnd.openxmlformats-officedocument.presentationml.slideLayout+xml"/>
  <Override PartName="/ppt/notesSlides/notesSlide17.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slides/slide7.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27.xml" ContentType="application/vnd.openxmlformats-officedocument.presentationml.slide+xml"/>
  <Override PartName="/ppt/slides/slide11.xml" ContentType="application/vnd.openxmlformats-officedocument.presentationml.slide+xml"/>
  <Override PartName="/ppt/slideLayouts/slideLayout28.xml" ContentType="application/vnd.openxmlformats-officedocument.presentationml.slideLayout+xml"/>
  <Override PartName="/ppt/slideMasters/slideMaster3.xml" ContentType="application/vnd.openxmlformats-officedocument.presentationml.slideMaster+xml"/>
  <Override PartName="/ppt/notesSlides/notesSlide8.xml" ContentType="application/vnd.openxmlformats-officedocument.presentationml.notesSlide+xml"/>
  <Override PartName="/ppt/slideLayouts/slideLayout14.xml" ContentType="application/vnd.openxmlformats-officedocument.presentationml.slideLayout+xml"/>
  <Override PartName="/ppt/slideLayouts/slideLayout33.xml" ContentType="application/vnd.openxmlformats-officedocument.presentationml.slideLayout+xml"/>
  <Override PartName="/ppt/notesSlides/notesSlide26.xml" ContentType="application/vnd.openxmlformats-officedocument.presentationml.notesSlide+xml"/>
  <Override PartName="/ppt/slideLayouts/slideLayout9.xml" ContentType="application/vnd.openxmlformats-officedocument.presentationml.slideLayout+xml"/>
  <Override PartName="/ppt/slides/slide34.xml" ContentType="application/vnd.openxmlformats-officedocument.presentationml.slide+xml"/>
  <Override PartName="/ppt/slides/slide15.xml" ContentType="application/vnd.openxmlformats-officedocument.presentationml.slide+xml"/>
  <Override PartName="/ppt/notesSlides/notesSlide31.xml" ContentType="application/vnd.openxmlformats-officedocument.presentationml.notesSlide+xml"/>
  <Override PartName="/ppt/slides/slide20.xml" ContentType="application/vnd.openxmlformats-officedocument.presentationml.slide+xml"/>
  <Override PartName="/ppt/slideLayouts/slideLayout21.xml" ContentType="application/vnd.openxmlformats-officedocument.presentationml.slideLayout+xml"/>
  <Override PartName="/ppt/slideLayouts/slideLayout18.xml" ContentType="application/vnd.openxmlformats-officedocument.presentationml.slideLayout+xml"/>
  <Override PartName="/ppt/presProps.xml" ContentType="application/vnd.openxmlformats-officedocument.presentationml.presProps+xml"/>
  <Override PartName="/ppt/notesSlides/notesSlide14.xml" ContentType="application/vnd.openxmlformats-officedocument.presentationml.notesSlide+xml"/>
  <Override PartName="/ppt/notesSlides/notesSlide3.xml" ContentType="application/vnd.openxmlformats-officedocument.presentationml.notesSlide+xml"/>
  <Override PartName="/ppt/slides/slide19.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Layouts/slideLayout2.xml" ContentType="application/vnd.openxmlformats-officedocument.presentationml.slideLayout+xml"/>
  <Override PartName="/ppt/notesSlides/notesSlide35.xml" ContentType="application/vnd.openxmlformats-officedocument.presentationml.notesSlide+xml"/>
  <Override PartName="/ppt/slides/slide24.xml" ContentType="application/vnd.openxmlformats-officedocument.presentationml.slide+xml"/>
  <Override PartName="/ppt/theme/theme2.xml" ContentType="application/vnd.openxmlformats-officedocument.theme+xml"/>
  <Override PartName="/ppt/slideLayouts/slideLayout25.xml" ContentType="application/vnd.openxmlformats-officedocument.presentationml.slideLayout+xml"/>
  <Override PartName="/ppt/slideLayouts/slideLayout11.xml" ContentType="application/vnd.openxmlformats-officedocument.presentationml.slideLayout+xml"/>
  <Override PartName="/ppt/slideLayouts/slideLayout30.xml" ContentType="application/vnd.openxmlformats-officedocument.presentationml.slideLayout+xml"/>
  <Override PartName="/ppt/notesSlides/notesSlide18.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Default Extension="jpeg" ContentType="image/jpeg"/>
  <Override PartName="/ppt/notesSlides/notesSlide23.xml" ContentType="application/vnd.openxmlformats-officedocument.presentationml.notesSlide+xml"/>
  <Override PartName="/ppt/slides/slide8.xml" ContentType="application/vnd.openxmlformats-officedocument.presentationml.slide+xml"/>
  <Override PartName="/ppt/slides/slide12.xml" ContentType="application/vnd.openxmlformats-officedocument.presentationml.slide+xml"/>
  <Override PartName="/ppt/slideLayouts/slideLayout6.xml" ContentType="application/vnd.openxmlformats-officedocument.presentationml.slideLayout+xml"/>
  <Override PartName="/ppt/slides/slide28.xml" ContentType="application/vnd.openxmlformats-officedocument.presentationml.slide+xml"/>
  <Override PartName="/ppt/slides/slide31.xml" ContentType="application/vnd.openxmlformats-officedocument.presentationml.slide+xml"/>
  <Override PartName="/ppt/slideLayouts/slideLayout29.xml" ContentType="application/vnd.openxmlformats-officedocument.presentationml.slideLayout+xml"/>
  <Override PartName="/ppt/notesSlides/notesSlide9.xml" ContentType="application/vnd.openxmlformats-officedocument.presentationml.notesSlide+xml"/>
  <Override PartName="/ppt/slideLayouts/slideLayout15.xml" ContentType="application/vnd.openxmlformats-officedocument.presentationml.slideLayout+xml"/>
  <Default Extension="emf" ContentType="image/x-emf"/>
  <Override PartName="/ppt/notesSlides/notesSlide11.xml" ContentType="application/vnd.openxmlformats-officedocument.presentationml.notesSlide+xml"/>
  <Default Extension="rels" ContentType="application/vnd.openxmlformats-package.relationships+xml"/>
  <Override PartName="/ppt/notesSlides/notesSlide27.xml" ContentType="application/vnd.openxmlformats-officedocument.presentationml.notesSlide+xml"/>
  <Override PartName="/ppt/slides/slide16.xml" ContentType="application/vnd.openxmlformats-officedocument.presentationml.slide+xml"/>
  <Override PartName="/ppt/slides/slide35.xml" ContentType="application/vnd.openxmlformats-officedocument.presentationml.slide+xml"/>
  <Override PartName="/ppt/slides/slide1.xml" ContentType="application/vnd.openxmlformats-officedocument.presentationml.slide+xml"/>
  <Override PartName="/ppt/notesSlides/notesSlide32.xml" ContentType="application/vnd.openxmlformats-officedocument.presentationml.notesSlide+xml"/>
  <Override PartName="/ppt/slides/slide21.xml" ContentType="application/vnd.openxmlformats-officedocument.presentationml.slide+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notesSlides/notesSlide15.xml" ContentType="application/vnd.openxmlformats-officedocument.presentationml.notesSlide+xml"/>
  <Override PartName="/ppt/notesSlides/notesSlide4.xml" ContentType="application/vnd.openxmlformats-officedocument.presentationml.notesSlide+xml"/>
  <Override PartName="/ppt/notesSlides/notesSlide20.xml" ContentType="application/vnd.openxmlformats-officedocument.presentationml.notes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s/slide25.xml" ContentType="application/vnd.openxmlformats-officedocument.presentationml.slide+xml"/>
  <Override PartName="/ppt/theme/theme3.xml" ContentType="application/vnd.openxmlformats-officedocument.theme+xml"/>
  <Override PartName="/ppt/slideLayouts/slideLayout26.xml" ContentType="application/vnd.openxmlformats-officedocument.presentationml.slideLayout+xml"/>
  <Override PartName="/ppt/slideLayouts/slideLayout12.xml" ContentType="application/vnd.openxmlformats-officedocument.presentationml.slideLayout+xml"/>
  <Override PartName="/ppt/slideLayouts/slideLayout31.xml" ContentType="application/vnd.openxmlformats-officedocument.presentationml.slideLayout+xml"/>
  <Override PartName="/ppt/notesSlides/notesSlide19.xml" ContentType="application/vnd.openxmlformats-officedocument.presentationml.notesSlide+xml"/>
  <Override PartName="/ppt/notesSlides/notesSlide24.xml" ContentType="application/vnd.openxmlformats-officedocument.presentationml.notesSlide+xml"/>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tableStyles.xml" ContentType="application/vnd.openxmlformats-officedocument.presentationml.tableStyles+xml"/>
  <Override PartName="/ppt/slideLayouts/slideLayout7.xml" ContentType="application/vnd.openxmlformats-officedocument.presentationml.slideLayout+xml"/>
  <Override PartName="/ppt/notesSlides/notesSlide10.xml" ContentType="application/vnd.openxmlformats-officedocument.presentationml.notesSlide+xml"/>
  <Override PartName="/ppt/slides/slide32.xml" ContentType="application/vnd.openxmlformats-officedocument.presentationml.slide+xml"/>
  <Override PartName="/ppt/slides/slide29.xml" ContentType="application/vnd.openxmlformats-officedocument.presentationml.slide+xml"/>
  <Override PartName="/docProps/app.xml" ContentType="application/vnd.openxmlformats-officedocument.extended-properties+xml"/>
  <Override PartName="/ppt/viewProps.xml" ContentType="application/vnd.openxmlformats-officedocument.presentationml.viewProps+xml"/>
  <Override PartName="/ppt/slideLayouts/slideLayout16.xml" ContentType="application/vnd.openxmlformats-officedocument.presentationml.slideLayout+xml"/>
  <Override PartName="/ppt/notesMasters/notesMaster1.xml" ContentType="application/vnd.openxmlformats-officedocument.presentationml.notesMaster+xml"/>
  <Override PartName="/ppt/notesSlides/notesSlide12.xml" ContentType="application/vnd.openxmlformats-officedocument.presentationml.notesSlide+xml"/>
  <Override PartName="/ppt/notesSlides/notesSlide28.xml" ContentType="application/vnd.openxmlformats-officedocument.presentationml.notesSlide+xml"/>
  <Override PartName="/ppt/notesSlides/notesSlide1.xml" ContentType="application/vnd.openxmlformats-officedocument.presentationml.notesSlide+xml"/>
  <Override PartName="/ppt/slides/slide17.xml" ContentType="application/vnd.openxmlformats-officedocument.presentationml.slide+xml"/>
  <Override PartName="/ppt/slides/slide36.xml" ContentType="application/vnd.openxmlformats-officedocument.presentationml.slide+xml"/>
  <Override PartName="/ppt/presentation.xml" ContentType="application/vnd.openxmlformats-officedocument.presentationml.presentation.main+xml"/>
  <Override PartName="/ppt/slides/slide2.xml" ContentType="application/vnd.openxmlformats-officedocument.presentationml.slide+xml"/>
  <Override PartName="/ppt/notesSlides/notesSlide33.xml" ContentType="application/vnd.openxmlformats-officedocument.presentationml.notesSlide+xml"/>
  <Override PartName="/ppt/slides/slide22.xml" ContentType="application/vnd.openxmlformats-officedocument.presentationml.slide+xml"/>
  <Override PartName="/ppt/slideLayouts/slideLayout23.xml" ContentType="application/vnd.openxmlformats-officedocument.presentationml.slideLayout+xml"/>
  <Override PartName="/ppt/notesSlides/notesSlide16.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slides/slide6.xml" ContentType="application/vnd.openxmlformats-officedocument.presentationml.slide+xml"/>
  <Override PartName="/ppt/slideMasters/slideMaster2.xml" ContentType="application/vnd.openxmlformats-officedocument.presentationml.slideMaster+xml"/>
  <Override PartName="/ppt/slideLayouts/slideLayout4.xml" ContentType="application/vnd.openxmlformats-officedocument.presentationml.slideLayout+xml"/>
  <Override PartName="/ppt/slides/slide26.xml" ContentType="application/vnd.openxmlformats-officedocument.presentationml.slide+xml"/>
  <Override PartName="/ppt/theme/theme4.xml" ContentType="application/vnd.openxmlformats-officedocument.theme+xml"/>
  <Override PartName="/ppt/slides/slide10.xml" ContentType="application/vnd.openxmlformats-officedocument.presentationml.slide+xml"/>
  <Override PartName="/ppt/slideLayouts/slideLayout27.xml" ContentType="application/vnd.openxmlformats-officedocument.presentationml.slideLayout+xml"/>
  <Override PartName="/ppt/slideLayouts/slideLayout13.xml" ContentType="application/vnd.openxmlformats-officedocument.presentationml.slideLayout+xml"/>
  <Override PartName="/ppt/slideLayouts/slideLayout32.xml" ContentType="application/vnd.openxmlformats-officedocument.presentationml.slideLayout+xml"/>
  <Default Extension="png" ContentType="image/png"/>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 id="2147483649" r:id="rId2"/>
    <p:sldMasterId id="2147483650" r:id="rId3"/>
  </p:sldMasterIdLst>
  <p:notesMasterIdLst>
    <p:notesMasterId r:id="rId42"/>
  </p:notesMasterIdLst>
  <p:sldIdLst>
    <p:sldId id="294" r:id="rId4"/>
    <p:sldId id="256" r:id="rId5"/>
    <p:sldId id="257" r:id="rId6"/>
    <p:sldId id="258" r:id="rId7"/>
    <p:sldId id="259" r:id="rId8"/>
    <p:sldId id="260" r:id="rId9"/>
    <p:sldId id="261" r:id="rId10"/>
    <p:sldId id="262" r:id="rId11"/>
    <p:sldId id="263" r:id="rId12"/>
    <p:sldId id="264" r:id="rId13"/>
    <p:sldId id="266" r:id="rId14"/>
    <p:sldId id="292"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93" r:id="rId37"/>
    <p:sldId id="288" r:id="rId38"/>
    <p:sldId id="289" r:id="rId39"/>
    <p:sldId id="290" r:id="rId40"/>
    <p:sldId id="291" r:id="rId41"/>
  </p:sldIdLst>
  <p:sldSz cx="9144000" cy="6858000" type="screen4x3"/>
  <p:notesSz cx="6662738" cy="9866313"/>
  <p:defaultTextStyle>
    <a:defPPr>
      <a:defRPr lang="en-GB"/>
    </a:defPPr>
    <a:lvl1pPr algn="l" defTabSz="449263" rtl="0" eaLnBrk="0" fontAlgn="base" hangingPunct="0">
      <a:spcBef>
        <a:spcPct val="0"/>
      </a:spcBef>
      <a:spcAft>
        <a:spcPct val="0"/>
      </a:spcAft>
      <a:buClr>
        <a:srgbClr val="000000"/>
      </a:buClr>
      <a:buSzPct val="100000"/>
      <a:buFont typeface="Times New Roman" charset="0"/>
      <a:defRPr sz="2400" kern="1200">
        <a:solidFill>
          <a:schemeClr val="bg1"/>
        </a:solidFill>
        <a:latin typeface="Arial" charset="0"/>
        <a:ea typeface="ＭＳ Ｐゴシック" charset="-128"/>
        <a:cs typeface="ＭＳ Ｐゴシック" charset="-128"/>
      </a:defRPr>
    </a:lvl1pPr>
    <a:lvl2pPr marL="742950" indent="-285750" algn="l" defTabSz="449263" rtl="0" eaLnBrk="0" fontAlgn="base" hangingPunct="0">
      <a:spcBef>
        <a:spcPct val="0"/>
      </a:spcBef>
      <a:spcAft>
        <a:spcPct val="0"/>
      </a:spcAft>
      <a:buClr>
        <a:srgbClr val="000000"/>
      </a:buClr>
      <a:buSzPct val="100000"/>
      <a:buFont typeface="Times New Roman" charset="0"/>
      <a:defRPr sz="2400" kern="1200">
        <a:solidFill>
          <a:schemeClr val="bg1"/>
        </a:solidFill>
        <a:latin typeface="Arial" charset="0"/>
        <a:ea typeface="ＭＳ Ｐゴシック" charset="-128"/>
        <a:cs typeface="ＭＳ Ｐゴシック" charset="-128"/>
      </a:defRPr>
    </a:lvl2pPr>
    <a:lvl3pPr marL="1143000" indent="-228600" algn="l" defTabSz="449263" rtl="0" eaLnBrk="0" fontAlgn="base" hangingPunct="0">
      <a:spcBef>
        <a:spcPct val="0"/>
      </a:spcBef>
      <a:spcAft>
        <a:spcPct val="0"/>
      </a:spcAft>
      <a:buClr>
        <a:srgbClr val="000000"/>
      </a:buClr>
      <a:buSzPct val="100000"/>
      <a:buFont typeface="Times New Roman" charset="0"/>
      <a:defRPr sz="2400" kern="1200">
        <a:solidFill>
          <a:schemeClr val="bg1"/>
        </a:solidFill>
        <a:latin typeface="Arial" charset="0"/>
        <a:ea typeface="ＭＳ Ｐゴシック" charset="-128"/>
        <a:cs typeface="ＭＳ Ｐゴシック" charset="-128"/>
      </a:defRPr>
    </a:lvl3pPr>
    <a:lvl4pPr marL="1600200" indent="-228600" algn="l" defTabSz="449263" rtl="0" eaLnBrk="0" fontAlgn="base" hangingPunct="0">
      <a:spcBef>
        <a:spcPct val="0"/>
      </a:spcBef>
      <a:spcAft>
        <a:spcPct val="0"/>
      </a:spcAft>
      <a:buClr>
        <a:srgbClr val="000000"/>
      </a:buClr>
      <a:buSzPct val="100000"/>
      <a:buFont typeface="Times New Roman" charset="0"/>
      <a:defRPr sz="2400" kern="1200">
        <a:solidFill>
          <a:schemeClr val="bg1"/>
        </a:solidFill>
        <a:latin typeface="Arial" charset="0"/>
        <a:ea typeface="ＭＳ Ｐゴシック" charset="-128"/>
        <a:cs typeface="ＭＳ Ｐゴシック" charset="-128"/>
      </a:defRPr>
    </a:lvl4pPr>
    <a:lvl5pPr marL="2057400" indent="-228600" algn="l" defTabSz="449263" rtl="0" eaLnBrk="0" fontAlgn="base" hangingPunct="0">
      <a:spcBef>
        <a:spcPct val="0"/>
      </a:spcBef>
      <a:spcAft>
        <a:spcPct val="0"/>
      </a:spcAft>
      <a:buClr>
        <a:srgbClr val="000000"/>
      </a:buClr>
      <a:buSzPct val="100000"/>
      <a:buFont typeface="Times New Roman" charset="0"/>
      <a:defRPr sz="2400" kern="1200">
        <a:solidFill>
          <a:schemeClr val="bg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bg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bg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bg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bg1"/>
        </a:solidFill>
        <a:latin typeface="Arial"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showPr showNarration="1">
    <p:present/>
    <p:sldAll/>
    <p:penClr>
      <a:schemeClr val="tx1"/>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620"/>
    <p:restoredTop sz="94660"/>
  </p:normalViewPr>
  <p:slideViewPr>
    <p:cSldViewPr>
      <p:cViewPr varScale="1">
        <p:scale>
          <a:sx n="107" d="100"/>
          <a:sy n="107" d="100"/>
        </p:scale>
        <p:origin x="-928" y="-112"/>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0" d="100"/>
          <a:sy n="70" d="100"/>
        </p:scale>
        <p:origin x="-3324" y="-96"/>
      </p:cViewPr>
      <p:guideLst>
        <p:guide orient="horz" pos="3107"/>
        <p:guide pos="2099"/>
      </p:guideLst>
    </p:cSldViewPr>
  </p:notesViewPr>
  <p:gridSpacing cx="73736200" cy="7373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4097" name="AutoShape 1"/>
          <p:cNvSpPr>
            <a:spLocks noChangeArrowheads="1"/>
          </p:cNvSpPr>
          <p:nvPr/>
        </p:nvSpPr>
        <p:spPr bwMode="auto">
          <a:xfrm>
            <a:off x="0" y="0"/>
            <a:ext cx="6662738" cy="9866313"/>
          </a:xfrm>
          <a:prstGeom prst="roundRect">
            <a:avLst>
              <a:gd name="adj" fmla="val 23"/>
            </a:avLst>
          </a:prstGeom>
          <a:solidFill>
            <a:srgbClr val="FFFFFF"/>
          </a:solidFill>
          <a:ln w="9360">
            <a:noFill/>
            <a:miter lim="800000"/>
            <a:headEnd/>
            <a:tailEnd/>
          </a:ln>
          <a:effectLst/>
        </p:spPr>
        <p:txBody>
          <a:bodyPr wrap="none" anchor="ctr">
            <a:prstTxWarp prst="textNoShape">
              <a:avLst/>
            </a:prstTxWarp>
          </a:bodyPr>
          <a:lstStyle/>
          <a:p>
            <a:endParaRPr lang="en-US"/>
          </a:p>
        </p:txBody>
      </p:sp>
      <p:sp>
        <p:nvSpPr>
          <p:cNvPr id="4098" name="AutoShape 2"/>
          <p:cNvSpPr>
            <a:spLocks noChangeArrowheads="1"/>
          </p:cNvSpPr>
          <p:nvPr/>
        </p:nvSpPr>
        <p:spPr bwMode="auto">
          <a:xfrm>
            <a:off x="0" y="0"/>
            <a:ext cx="6662738" cy="9866313"/>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4099" name="AutoShape 3"/>
          <p:cNvSpPr>
            <a:spLocks noChangeArrowheads="1"/>
          </p:cNvSpPr>
          <p:nvPr/>
        </p:nvSpPr>
        <p:spPr bwMode="auto">
          <a:xfrm>
            <a:off x="0" y="0"/>
            <a:ext cx="6662738" cy="9866313"/>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4100" name="Text Box 4"/>
          <p:cNvSpPr txBox="1">
            <a:spLocks noChangeArrowheads="1"/>
          </p:cNvSpPr>
          <p:nvPr/>
        </p:nvSpPr>
        <p:spPr bwMode="auto">
          <a:xfrm>
            <a:off x="0" y="0"/>
            <a:ext cx="2887663" cy="496888"/>
          </a:xfrm>
          <a:prstGeom prst="rect">
            <a:avLst/>
          </a:prstGeom>
          <a:noFill/>
          <a:ln w="9525">
            <a:noFill/>
            <a:round/>
            <a:headEnd/>
            <a:tailEnd/>
          </a:ln>
          <a:effectLst/>
        </p:spPr>
        <p:txBody>
          <a:bodyPr wrap="none" anchor="ctr">
            <a:prstTxWarp prst="textNoShape">
              <a:avLst/>
            </a:prstTxWarp>
          </a:bodyPr>
          <a:lstStyle/>
          <a:p>
            <a:endParaRPr lang="en-US"/>
          </a:p>
        </p:txBody>
      </p:sp>
      <p:sp>
        <p:nvSpPr>
          <p:cNvPr id="4101" name="Text Box 5"/>
          <p:cNvSpPr txBox="1">
            <a:spLocks noChangeArrowheads="1"/>
          </p:cNvSpPr>
          <p:nvPr/>
        </p:nvSpPr>
        <p:spPr bwMode="auto">
          <a:xfrm>
            <a:off x="3775075" y="0"/>
            <a:ext cx="2887663" cy="496888"/>
          </a:xfrm>
          <a:prstGeom prst="rect">
            <a:avLst/>
          </a:prstGeom>
          <a:noFill/>
          <a:ln w="9525">
            <a:noFill/>
            <a:round/>
            <a:headEnd/>
            <a:tailEnd/>
          </a:ln>
          <a:effectLst/>
        </p:spPr>
        <p:txBody>
          <a:bodyPr wrap="none" anchor="ctr">
            <a:prstTxWarp prst="textNoShape">
              <a:avLst/>
            </a:prstTxWarp>
          </a:bodyPr>
          <a:lstStyle/>
          <a:p>
            <a:endParaRPr lang="en-US"/>
          </a:p>
        </p:txBody>
      </p:sp>
      <p:sp>
        <p:nvSpPr>
          <p:cNvPr id="37895" name="Rectangle 6"/>
          <p:cNvSpPr>
            <a:spLocks noGrp="1" noChangeArrowheads="1"/>
          </p:cNvSpPr>
          <p:nvPr>
            <p:ph type="sldImg"/>
          </p:nvPr>
        </p:nvSpPr>
        <p:spPr bwMode="auto">
          <a:xfrm>
            <a:off x="866775" y="739775"/>
            <a:ext cx="4927600" cy="3695700"/>
          </a:xfrm>
          <a:prstGeom prst="rect">
            <a:avLst/>
          </a:prstGeom>
          <a:noFill/>
          <a:ln w="9360">
            <a:solidFill>
              <a:srgbClr val="000000"/>
            </a:solidFill>
            <a:miter lim="800000"/>
            <a:headEnd/>
            <a:tailEnd/>
          </a:ln>
        </p:spPr>
      </p:sp>
      <p:sp>
        <p:nvSpPr>
          <p:cNvPr id="4103" name="Rectangle 7"/>
          <p:cNvSpPr>
            <a:spLocks noGrp="1" noChangeArrowheads="1"/>
          </p:cNvSpPr>
          <p:nvPr>
            <p:ph type="body"/>
          </p:nvPr>
        </p:nvSpPr>
        <p:spPr bwMode="auto">
          <a:xfrm>
            <a:off x="889000" y="4686300"/>
            <a:ext cx="4879975" cy="44354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4104" name="Text Box 8"/>
          <p:cNvSpPr txBox="1">
            <a:spLocks noChangeArrowheads="1"/>
          </p:cNvSpPr>
          <p:nvPr/>
        </p:nvSpPr>
        <p:spPr bwMode="auto">
          <a:xfrm>
            <a:off x="0" y="9369425"/>
            <a:ext cx="2887663" cy="496888"/>
          </a:xfrm>
          <a:prstGeom prst="rect">
            <a:avLst/>
          </a:prstGeom>
          <a:noFill/>
          <a:ln w="9525">
            <a:noFill/>
            <a:round/>
            <a:headEnd/>
            <a:tailEnd/>
          </a:ln>
          <a:effectLst/>
        </p:spPr>
        <p:txBody>
          <a:bodyPr wrap="none" anchor="ctr">
            <a:prstTxWarp prst="textNoShape">
              <a:avLst/>
            </a:prstTxWarp>
          </a:bodyPr>
          <a:lstStyle/>
          <a:p>
            <a:endParaRPr lang="en-US"/>
          </a:p>
        </p:txBody>
      </p:sp>
      <p:sp>
        <p:nvSpPr>
          <p:cNvPr id="4105" name="Rectangle 9"/>
          <p:cNvSpPr>
            <a:spLocks noGrp="1" noChangeArrowheads="1"/>
          </p:cNvSpPr>
          <p:nvPr>
            <p:ph type="sldNum"/>
          </p:nvPr>
        </p:nvSpPr>
        <p:spPr bwMode="auto">
          <a:xfrm>
            <a:off x="3775075" y="9372600"/>
            <a:ext cx="2882900" cy="488950"/>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eaLnBrk="1">
              <a:tabLst>
                <a:tab pos="723900" algn="l"/>
                <a:tab pos="1447800" algn="l"/>
                <a:tab pos="2171700" algn="l"/>
                <a:tab pos="2895600" algn="l"/>
              </a:tabLst>
              <a:defRPr sz="1200">
                <a:solidFill>
                  <a:srgbClr val="000000"/>
                </a:solidFill>
                <a:latin typeface="Times New Roman" charset="0"/>
                <a:ea typeface="Arial Unicode MS" charset="0"/>
                <a:cs typeface="Arial Unicode MS" charset="0"/>
              </a:defRPr>
            </a:lvl1pPr>
          </a:lstStyle>
          <a:p>
            <a:fld id="{2BA370AD-A7D4-024F-8CC6-1E638F3258E6}" type="slidenum">
              <a:rPr lang="en-US"/>
              <a:pPr/>
              <a:t>‹#›</a:t>
            </a:fld>
            <a:endParaRPr lang="en-US"/>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40962" name="Rectangle 9"/>
          <p:cNvSpPr>
            <a:spLocks noGrp="1" noChangeArrowheads="1"/>
          </p:cNvSpPr>
          <p:nvPr>
            <p:ph type="sldNum" sz="quarter"/>
          </p:nvPr>
        </p:nvSpPr>
        <p:spPr>
          <a:noFill/>
        </p:spPr>
        <p:txBody>
          <a:bodyPr/>
          <a:lstStyle/>
          <a:p>
            <a:fld id="{CABB83C4-9462-0E46-8B89-3FFBB251DDFC}" type="slidenum">
              <a:rPr lang="en-US"/>
              <a:pPr/>
              <a:t>2</a:t>
            </a:fld>
            <a:endParaRPr lang="en-US"/>
          </a:p>
        </p:txBody>
      </p:sp>
      <p:sp>
        <p:nvSpPr>
          <p:cNvPr id="40963" name="Text Box 1"/>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0E1AC57F-72B9-6440-B98D-8D4B0EB14547}"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2</a:t>
            </a:fld>
            <a:endParaRPr lang="en-US" sz="1200">
              <a:solidFill>
                <a:srgbClr val="000000"/>
              </a:solidFill>
            </a:endParaRPr>
          </a:p>
        </p:txBody>
      </p:sp>
      <p:sp>
        <p:nvSpPr>
          <p:cNvPr id="40964" name="Text Box 2"/>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40965" name="Text Box 3"/>
          <p:cNvSpPr>
            <a:spLocks noChangeArrowheads="1"/>
          </p:cNvSpPr>
          <p:nvPr>
            <p:ph type="body"/>
          </p:nvPr>
        </p:nvSpPr>
        <p:spPr>
          <a:xfrm>
            <a:off x="889000" y="4686300"/>
            <a:ext cx="4884738" cy="4830763"/>
          </a:xfrm>
          <a:noFill/>
          <a:ln/>
        </p:spPr>
        <p:txBody>
          <a:bodyPr/>
          <a:lstStyle/>
          <a:p>
            <a:pPr eaLnBrk="1" hangingPunct="1">
              <a:spcBef>
                <a:spcPts val="525"/>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Thank you for inviting us. I have had long and close working relations with Berlin and am honoured to be giving a concluding lecture to your conference. The advertised title, the Second Life of Classical Antiquity, was created almost two years ago. Technology has changed, and so has my title: the future of the past seems more appropriate for FIEC.  </a:t>
            </a:r>
          </a:p>
          <a:p>
            <a:pPr>
              <a:spcBef>
                <a:spcPts val="525"/>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a:p>
            <a:pPr>
              <a:spcBef>
                <a:spcPts val="525"/>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I am not a mainstream classicist, and my lecture may not be what you are expecting. I was trained in Greek and Latin languages and literature, in the history of Greece and Rome, and in archaeology from Bronze Age Greece through the Roman Empire, but I am an art historian and one who became fascinated by the history of scholarship – and by computers. This unusual combination of interests has been able to flourish in Oxford where a post was created for me many years ago to look after Sir John Beazley’s archive. What he would make of his presence in cyberspace I cannot being to imagine, but I think Beazley would approve of my commitment to the scholarship of classical antiquity. It is a wonderfully rich subject – language and literature, history and philosophy, archaeology and art, all intellectually coherent and complementary.  Bringing these parts of our subject together benefits everyone.  Technology offers opportunities to do this, to advance scholarship and also disseminate it broadly as never before, and this gives us a very bright future.</a:t>
            </a:r>
          </a:p>
        </p:txBody>
      </p:sp>
      <p:sp>
        <p:nvSpPr>
          <p:cNvPr id="40966" name="Rectangle 5"/>
          <p:cNvSpPr>
            <a:spLocks noGrp="1" noChangeArrowheads="1"/>
          </p:cNvSpPr>
          <p:nvPr>
            <p:ph type="sldImg"/>
          </p:nvPr>
        </p:nvSpPr>
        <p:spPr>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59394" name="Rectangle 9"/>
          <p:cNvSpPr>
            <a:spLocks noGrp="1" noChangeArrowheads="1"/>
          </p:cNvSpPr>
          <p:nvPr>
            <p:ph type="sldNum" sz="quarter"/>
          </p:nvPr>
        </p:nvSpPr>
        <p:spPr>
          <a:noFill/>
        </p:spPr>
        <p:txBody>
          <a:bodyPr/>
          <a:lstStyle/>
          <a:p>
            <a:fld id="{A1B4CD67-C541-034C-A473-CEF65C340110}" type="slidenum">
              <a:rPr lang="en-US"/>
              <a:pPr/>
              <a:t>11</a:t>
            </a:fld>
            <a:endParaRPr lang="en-US"/>
          </a:p>
        </p:txBody>
      </p:sp>
      <p:sp>
        <p:nvSpPr>
          <p:cNvPr id="59395" name="Text Box 1"/>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59396" name="Text Box 2"/>
          <p:cNvSpPr>
            <a:spLocks noChangeArrowheads="1"/>
          </p:cNvSpPr>
          <p:nvPr>
            <p:ph type="body"/>
          </p:nvPr>
        </p:nvSpPr>
        <p:spPr>
          <a:xfrm>
            <a:off x="889000" y="4686300"/>
            <a:ext cx="4884738" cy="4440238"/>
          </a:xfrm>
          <a:noFill/>
          <a:ln/>
        </p:spPr>
        <p:txBody>
          <a:bodyPr/>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We would now like to show you CLAROS. Attempting to do this live, in the Foreign Office on a Saturday in the summer, is tempting fate.</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To save time and, we hope, to guarantee success, we will show you screencasts – a series of screens that Greg Parker has linked to form a seamless presentation.</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After the screencasts Graham, Reinhard and Robert will talk about the technology behind CLAROS.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 </a:t>
            </a:r>
          </a:p>
        </p:txBody>
      </p:sp>
      <p:sp>
        <p:nvSpPr>
          <p:cNvPr id="59397" name="Text Box 3"/>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114A0563-EE5B-384B-947D-A4D80E486D2D}"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11</a:t>
            </a:fld>
            <a:endParaRPr lang="en-US" sz="1200">
              <a:solidFill>
                <a:srgbClr val="000000"/>
              </a:solidFill>
            </a:endParaRPr>
          </a:p>
        </p:txBody>
      </p:sp>
      <p:sp>
        <p:nvSpPr>
          <p:cNvPr id="59398" name="Rectangle 5"/>
          <p:cNvSpPr>
            <a:spLocks noGrp="1" noChangeArrowheads="1"/>
          </p:cNvSpPr>
          <p:nvPr>
            <p:ph type="sldImg"/>
          </p:nvPr>
        </p:nvSpPr>
        <p:spPr>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62466" name="Rectangle 9"/>
          <p:cNvSpPr>
            <a:spLocks noGrp="1" noChangeArrowheads="1"/>
          </p:cNvSpPr>
          <p:nvPr>
            <p:ph type="sldNum" sz="quarter"/>
          </p:nvPr>
        </p:nvSpPr>
        <p:spPr>
          <a:noFill/>
        </p:spPr>
        <p:txBody>
          <a:bodyPr/>
          <a:lstStyle/>
          <a:p>
            <a:fld id="{C97786E4-1206-2949-884A-729665D8CA07}" type="slidenum">
              <a:rPr lang="en-US"/>
              <a:pPr/>
              <a:t>13</a:t>
            </a:fld>
            <a:endParaRPr lang="en-US"/>
          </a:p>
        </p:txBody>
      </p:sp>
      <p:sp>
        <p:nvSpPr>
          <p:cNvPr id="62467" name="Text Box 1"/>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62468" name="Text Box 2"/>
          <p:cNvSpPr>
            <a:spLocks noChangeArrowheads="1"/>
          </p:cNvSpPr>
          <p:nvPr>
            <p:ph type="body"/>
          </p:nvPr>
        </p:nvSpPr>
        <p:spPr>
          <a:xfrm>
            <a:off x="889000" y="4686300"/>
            <a:ext cx="4884738" cy="4440238"/>
          </a:xfrm>
          <a:noFill/>
          <a:ln/>
        </p:spPr>
        <p:txBody>
          <a:bodyPr/>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Greg Parker, the Archive’s director of IT was able to create the CLAROS Explorer because he has been working with these datasets for many years. He understand the subject.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In the screencasts records and images  were coming from five content providers in different parts of Europe. Three are listed here [allow 5 seconds for audience to read screen] </a:t>
            </a:r>
          </a:p>
        </p:txBody>
      </p:sp>
      <p:sp>
        <p:nvSpPr>
          <p:cNvPr id="62469" name="Text Box 3"/>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6F0EF8FB-4047-614F-BE9C-D705A385C080}"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13</a:t>
            </a:fld>
            <a:endParaRPr lang="en-US" sz="1200">
              <a:solidFill>
                <a:srgbClr val="000000"/>
              </a:solidFill>
            </a:endParaRPr>
          </a:p>
        </p:txBody>
      </p:sp>
      <p:sp>
        <p:nvSpPr>
          <p:cNvPr id="62470" name="Rectangle 5"/>
          <p:cNvSpPr>
            <a:spLocks noGrp="1" noChangeArrowheads="1"/>
          </p:cNvSpPr>
          <p:nvPr>
            <p:ph type="sldImg"/>
          </p:nvPr>
        </p:nvSpPr>
        <p:spPr>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64514" name="Rectangle 9"/>
          <p:cNvSpPr>
            <a:spLocks noGrp="1" noChangeArrowheads="1"/>
          </p:cNvSpPr>
          <p:nvPr>
            <p:ph type="sldNum" sz="quarter"/>
          </p:nvPr>
        </p:nvSpPr>
        <p:spPr>
          <a:noFill/>
        </p:spPr>
        <p:txBody>
          <a:bodyPr/>
          <a:lstStyle/>
          <a:p>
            <a:fld id="{4A421CBA-DD91-C342-8CA3-52C884816191}" type="slidenum">
              <a:rPr lang="en-US"/>
              <a:pPr/>
              <a:t>14</a:t>
            </a:fld>
            <a:endParaRPr lang="en-US"/>
          </a:p>
        </p:txBody>
      </p:sp>
      <p:sp>
        <p:nvSpPr>
          <p:cNvPr id="64515" name="Text Box 1"/>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64516" name="Text Box 2"/>
          <p:cNvSpPr>
            <a:spLocks noChangeArrowheads="1"/>
          </p:cNvSpPr>
          <p:nvPr>
            <p:ph type="body"/>
          </p:nvPr>
        </p:nvSpPr>
        <p:spPr>
          <a:xfrm>
            <a:off x="889000" y="4686300"/>
            <a:ext cx="4884738" cy="4440238"/>
          </a:xfrm>
          <a:noFill/>
          <a:ln/>
        </p:spPr>
        <p:txBody>
          <a:bodyPr/>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And two more here.</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Together we have more than 2,000,000 records and images.</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When we complete the mapping of LIMC datasets in Basle, Athens, Heidelberg, Wurzburg and elsewhere there will be many more than 2 milllion. This is a foundation for future development. </a:t>
            </a:r>
          </a:p>
        </p:txBody>
      </p:sp>
      <p:sp>
        <p:nvSpPr>
          <p:cNvPr id="64517" name="Text Box 3"/>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EE611F39-EDD0-4D4A-9171-6C904487C9DF}"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14</a:t>
            </a:fld>
            <a:endParaRPr lang="en-US" sz="1200">
              <a:solidFill>
                <a:srgbClr val="000000"/>
              </a:solidFill>
            </a:endParaRPr>
          </a:p>
        </p:txBody>
      </p:sp>
      <p:sp>
        <p:nvSpPr>
          <p:cNvPr id="64518" name="Rectangle 5"/>
          <p:cNvSpPr>
            <a:spLocks noGrp="1" noChangeArrowheads="1"/>
          </p:cNvSpPr>
          <p:nvPr>
            <p:ph type="sldImg"/>
          </p:nvPr>
        </p:nvSpPr>
        <p:spPr>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66562" name="Rectangle 9"/>
          <p:cNvSpPr>
            <a:spLocks noGrp="1" noChangeArrowheads="1"/>
          </p:cNvSpPr>
          <p:nvPr>
            <p:ph type="sldNum" sz="quarter"/>
          </p:nvPr>
        </p:nvSpPr>
        <p:spPr>
          <a:noFill/>
        </p:spPr>
        <p:txBody>
          <a:bodyPr/>
          <a:lstStyle/>
          <a:p>
            <a:fld id="{27A421B7-8A64-7141-924A-B86FA99FFF07}" type="slidenum">
              <a:rPr lang="en-US"/>
              <a:pPr/>
              <a:t>15</a:t>
            </a:fld>
            <a:endParaRPr lang="en-US"/>
          </a:p>
        </p:txBody>
      </p:sp>
      <p:sp>
        <p:nvSpPr>
          <p:cNvPr id="66563" name="Text Box 1"/>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66564" name="Text Box 2"/>
          <p:cNvSpPr>
            <a:spLocks noChangeArrowheads="1"/>
          </p:cNvSpPr>
          <p:nvPr>
            <p:ph type="body"/>
          </p:nvPr>
        </p:nvSpPr>
        <p:spPr>
          <a:xfrm>
            <a:off x="889000" y="4686300"/>
            <a:ext cx="4884738" cy="4440238"/>
          </a:xfrm>
          <a:noFill/>
          <a:ln/>
        </p:spPr>
        <p:txBody>
          <a:bodyPr/>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Each partner has developed his own database system over decades. </a:t>
            </a:r>
          </a:p>
        </p:txBody>
      </p:sp>
      <p:sp>
        <p:nvSpPr>
          <p:cNvPr id="66565" name="Text Box 3"/>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D660E3C1-8583-AB47-9138-711A52EE1F48}"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15</a:t>
            </a:fld>
            <a:endParaRPr lang="en-US" sz="1200">
              <a:solidFill>
                <a:srgbClr val="000000"/>
              </a:solidFill>
            </a:endParaRPr>
          </a:p>
        </p:txBody>
      </p:sp>
      <p:sp>
        <p:nvSpPr>
          <p:cNvPr id="66566" name="Rectangle 5"/>
          <p:cNvSpPr>
            <a:spLocks noGrp="1" noChangeArrowheads="1"/>
          </p:cNvSpPr>
          <p:nvPr>
            <p:ph type="sldImg"/>
          </p:nvPr>
        </p:nvSpPr>
        <p:spPr>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68610" name="Rectangle 9"/>
          <p:cNvSpPr>
            <a:spLocks noGrp="1" noChangeArrowheads="1"/>
          </p:cNvSpPr>
          <p:nvPr>
            <p:ph type="sldNum" sz="quarter"/>
          </p:nvPr>
        </p:nvSpPr>
        <p:spPr>
          <a:noFill/>
        </p:spPr>
        <p:txBody>
          <a:bodyPr/>
          <a:lstStyle/>
          <a:p>
            <a:fld id="{F0922923-33EE-A845-B2D3-B87CF298B3FC}" type="slidenum">
              <a:rPr lang="en-US"/>
              <a:pPr/>
              <a:t>16</a:t>
            </a:fld>
            <a:endParaRPr lang="en-US"/>
          </a:p>
        </p:txBody>
      </p:sp>
      <p:sp>
        <p:nvSpPr>
          <p:cNvPr id="68611" name="Text Box 1"/>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68612" name="Text Box 2"/>
          <p:cNvSpPr>
            <a:spLocks noChangeArrowheads="1"/>
          </p:cNvSpPr>
          <p:nvPr>
            <p:ph type="body"/>
          </p:nvPr>
        </p:nvSpPr>
        <p:spPr>
          <a:xfrm>
            <a:off x="889000" y="4686300"/>
            <a:ext cx="4884738" cy="4440238"/>
          </a:xfrm>
          <a:noFill/>
          <a:ln/>
        </p:spPr>
        <p:txBody>
          <a:bodyPr/>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In CLAROS each needs to make no change to his content, the format of his database, or to his web site.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Each also retains his data and his IPR.</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CLAROS facilitates exchange of information; it imposes no restrictions on data providers.</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For the technology behind CLAROS I hand you over to Graham Klyne, the dataweb developer.</a:t>
            </a:r>
          </a:p>
        </p:txBody>
      </p:sp>
      <p:sp>
        <p:nvSpPr>
          <p:cNvPr id="68613" name="Text Box 3"/>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6D709DCB-ABA8-F24C-A651-95574B505449}"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16</a:t>
            </a:fld>
            <a:endParaRPr lang="en-US" sz="1200">
              <a:solidFill>
                <a:srgbClr val="000000"/>
              </a:solidFill>
            </a:endParaRPr>
          </a:p>
        </p:txBody>
      </p:sp>
      <p:sp>
        <p:nvSpPr>
          <p:cNvPr id="68614" name="Rectangle 5"/>
          <p:cNvSpPr>
            <a:spLocks noGrp="1" noChangeArrowheads="1"/>
          </p:cNvSpPr>
          <p:nvPr>
            <p:ph type="sldImg"/>
          </p:nvPr>
        </p:nvSpPr>
        <p:spPr>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70658" name="Rectangle 9"/>
          <p:cNvSpPr>
            <a:spLocks noGrp="1" noChangeArrowheads="1"/>
          </p:cNvSpPr>
          <p:nvPr>
            <p:ph type="sldNum" sz="quarter"/>
          </p:nvPr>
        </p:nvSpPr>
        <p:spPr>
          <a:noFill/>
        </p:spPr>
        <p:txBody>
          <a:bodyPr/>
          <a:lstStyle/>
          <a:p>
            <a:fld id="{A566675C-3E17-3B45-807D-6DF0C6CB350D}" type="slidenum">
              <a:rPr lang="en-US"/>
              <a:pPr/>
              <a:t>17</a:t>
            </a:fld>
            <a:endParaRPr lang="en-US"/>
          </a:p>
        </p:txBody>
      </p:sp>
      <p:sp>
        <p:nvSpPr>
          <p:cNvPr id="70659" name="Text Box 1"/>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B93F95AF-C88C-9241-A7CA-78E6D398F3EF}" type="slidenum">
              <a:rPr lang="en-GB"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17</a:t>
            </a:fld>
            <a:endParaRPr lang="en-GB" sz="1200">
              <a:solidFill>
                <a:srgbClr val="000000"/>
              </a:solidFill>
            </a:endParaRPr>
          </a:p>
        </p:txBody>
      </p:sp>
      <p:sp>
        <p:nvSpPr>
          <p:cNvPr id="70660" name="Text Box 2"/>
          <p:cNvSpPr txBox="1">
            <a:spLocks noChangeArrowheads="1"/>
          </p:cNvSpPr>
          <p:nvPr/>
        </p:nvSpPr>
        <p:spPr bwMode="auto">
          <a:xfrm>
            <a:off x="1111250" y="750888"/>
            <a:ext cx="4440238" cy="3697287"/>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70661" name="Text Box 3"/>
          <p:cNvSpPr>
            <a:spLocks noChangeArrowheads="1"/>
          </p:cNvSpPr>
          <p:nvPr>
            <p:ph type="body"/>
          </p:nvPr>
        </p:nvSpPr>
        <p:spPr>
          <a:xfrm>
            <a:off x="666750" y="4686300"/>
            <a:ext cx="5329238" cy="4783138"/>
          </a:xfrm>
          <a:noFill/>
          <a:ln/>
        </p:spPr>
        <p:txBody>
          <a:bodyPr tIns="12240"/>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The CLAROS system provides what we might call a search and discovery service over the different data sources.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They have each developed independently over many years and each uses different underlying technologies to deliver information about the same very large subject.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Each also uses different technologies and different vocabularies to represent information.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CLAROS needed a way to bring them together. Instead of developing our own bespoke system we looked very carefully at the work that had already been done and we found two standards that seemed to suit our needs.</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The first is CIDOC-CRM. This is an ISO standard that was developed under the aegis of UNESCO for ICOM – for the world’s museums.</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It provides a flexible framework and vocabulary, and seems to offer greater potential for creating a common framework than other systems we know such as OAI, CDWA and MuseumDat.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It also seems to be well suited to other domains, such as describing scientific experiments – the type of work that I usually do with computers. And this seems to us to be a good thing.</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a:p>
            <a:pPr eaLnBrk="1">
              <a:lnSpc>
                <a:spcPct val="93000"/>
              </a:lnSpc>
              <a:spcBef>
                <a:spcPct val="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The second is RDF. This is a World Wide Web standard, a kind of universal data format and it is the base format for current work on the next generation web, often called a “Semantic Web” or “Web of Data”. </a:t>
            </a:r>
          </a:p>
        </p:txBody>
      </p:sp>
      <p:sp>
        <p:nvSpPr>
          <p:cNvPr id="70662" name="Rectangle 5"/>
          <p:cNvSpPr>
            <a:spLocks noGrp="1" noChangeArrowheads="1"/>
          </p:cNvSpPr>
          <p:nvPr>
            <p:ph type="sldImg"/>
          </p:nvPr>
        </p:nvSpPr>
        <p:spPr>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72706" name="Rectangle 9"/>
          <p:cNvSpPr>
            <a:spLocks noGrp="1" noChangeArrowheads="1"/>
          </p:cNvSpPr>
          <p:nvPr>
            <p:ph type="sldNum" sz="quarter"/>
          </p:nvPr>
        </p:nvSpPr>
        <p:spPr>
          <a:noFill/>
        </p:spPr>
        <p:txBody>
          <a:bodyPr/>
          <a:lstStyle/>
          <a:p>
            <a:fld id="{352F62F9-C473-6E49-AB9D-0EED4D9C78BA}" type="slidenum">
              <a:rPr lang="en-US"/>
              <a:pPr/>
              <a:t>18</a:t>
            </a:fld>
            <a:endParaRPr lang="en-US"/>
          </a:p>
        </p:txBody>
      </p:sp>
      <p:sp>
        <p:nvSpPr>
          <p:cNvPr id="72707" name="Text Box 1"/>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72708" name="Text Box 2"/>
          <p:cNvSpPr>
            <a:spLocks noChangeArrowheads="1"/>
          </p:cNvSpPr>
          <p:nvPr>
            <p:ph type="body"/>
          </p:nvPr>
        </p:nvSpPr>
        <p:spPr>
          <a:xfrm>
            <a:off x="889000" y="4686300"/>
            <a:ext cx="4884738" cy="4440238"/>
          </a:xfrm>
          <a:noFill/>
          <a:ln/>
        </p:spPr>
        <p:txBody>
          <a:bodyPr/>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Once we had agreed on the data that we would exchange we needed to find a way to export it to an agreed form of CIDOC-CRM/RDF. In most cases, this is a reasonably simple process of querying the database and writing the results in a particular format. This task need only be done once.</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atin typeface="Arial"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We also needed to learn how to exploit the potential of CIDOC-CRM  for our rich data, and this was more challenging. The technical partners needed to understand the data of the content-providers.  Content providers and programmers have met regularly over the past year to discuss the formats that are most suitable. This dialogue was made possible by a grant from Oxford University – a ‘blue skies’ fund to promote research.</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atin typeface="Arial"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atin typeface="Arial" charset="0"/>
            </a:endParaRPr>
          </a:p>
        </p:txBody>
      </p:sp>
      <p:sp>
        <p:nvSpPr>
          <p:cNvPr id="72709" name="Rectangle 4"/>
          <p:cNvSpPr>
            <a:spLocks noGrp="1" noChangeArrowheads="1"/>
          </p:cNvSpPr>
          <p:nvPr>
            <p:ph type="sldImg"/>
          </p:nvPr>
        </p:nvSpPr>
        <p:spPr>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74754" name="Rectangle 9"/>
          <p:cNvSpPr>
            <a:spLocks noGrp="1" noChangeArrowheads="1"/>
          </p:cNvSpPr>
          <p:nvPr>
            <p:ph type="sldNum" sz="quarter"/>
          </p:nvPr>
        </p:nvSpPr>
        <p:spPr>
          <a:noFill/>
        </p:spPr>
        <p:txBody>
          <a:bodyPr/>
          <a:lstStyle/>
          <a:p>
            <a:fld id="{E717E255-F4D8-6742-B919-4014DD41697A}" type="slidenum">
              <a:rPr lang="en-US"/>
              <a:pPr/>
              <a:t>19</a:t>
            </a:fld>
            <a:endParaRPr lang="en-US"/>
          </a:p>
        </p:txBody>
      </p:sp>
      <p:sp>
        <p:nvSpPr>
          <p:cNvPr id="74755" name="Text Box 1"/>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9667CA4F-E54F-E844-8EAA-030B2F937D1F}" type="slidenum">
              <a:rPr lang="en-GB"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19</a:t>
            </a:fld>
            <a:endParaRPr lang="en-GB" sz="1200">
              <a:solidFill>
                <a:srgbClr val="000000"/>
              </a:solidFill>
            </a:endParaRPr>
          </a:p>
        </p:txBody>
      </p:sp>
      <p:sp>
        <p:nvSpPr>
          <p:cNvPr id="74756" name="Text Box 2"/>
          <p:cNvSpPr txBox="1">
            <a:spLocks noChangeArrowheads="1"/>
          </p:cNvSpPr>
          <p:nvPr/>
        </p:nvSpPr>
        <p:spPr bwMode="auto">
          <a:xfrm>
            <a:off x="1111250" y="750888"/>
            <a:ext cx="4440238" cy="3697287"/>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74757" name="Text Box 3"/>
          <p:cNvSpPr>
            <a:spLocks noChangeArrowheads="1"/>
          </p:cNvSpPr>
          <p:nvPr>
            <p:ph type="body"/>
          </p:nvPr>
        </p:nvSpPr>
        <p:spPr>
          <a:xfrm>
            <a:off x="666750" y="4686300"/>
            <a:ext cx="5329238" cy="4611688"/>
          </a:xfrm>
          <a:noFill/>
          <a:ln/>
        </p:spPr>
        <p:txBody>
          <a:bodyPr tIns="12240"/>
          <a:lstStyle/>
          <a:p>
            <a:pPr eaLnBrk="1">
              <a:lnSpc>
                <a:spcPct val="93000"/>
              </a:lnSpc>
              <a:spcBef>
                <a:spcPct val="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1400">
              <a:latin typeface="Arial" charset="0"/>
              <a:ea typeface="Arial Unicode MS" charset="0"/>
              <a:cs typeface="Arial Unicode MS"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The next step is making the data available using web standards and off-the-shelf software components: A SPARQL query processor, with a Lucene indexer in the background.</a:t>
            </a:r>
          </a:p>
        </p:txBody>
      </p:sp>
      <p:sp>
        <p:nvSpPr>
          <p:cNvPr id="74758" name="Rectangle 5"/>
          <p:cNvSpPr>
            <a:spLocks noGrp="1" noChangeArrowheads="1"/>
          </p:cNvSpPr>
          <p:nvPr>
            <p:ph type="sldImg"/>
          </p:nvPr>
        </p:nvSpPr>
        <p:spPr>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76802" name="Rectangle 9"/>
          <p:cNvSpPr>
            <a:spLocks noGrp="1" noChangeArrowheads="1"/>
          </p:cNvSpPr>
          <p:nvPr>
            <p:ph type="sldNum" sz="quarter"/>
          </p:nvPr>
        </p:nvSpPr>
        <p:spPr>
          <a:noFill/>
        </p:spPr>
        <p:txBody>
          <a:bodyPr/>
          <a:lstStyle/>
          <a:p>
            <a:fld id="{8074F1D8-F328-584B-BF8A-1C62220DCB27}" type="slidenum">
              <a:rPr lang="en-US"/>
              <a:pPr/>
              <a:t>20</a:t>
            </a:fld>
            <a:endParaRPr lang="en-US"/>
          </a:p>
        </p:txBody>
      </p:sp>
      <p:sp>
        <p:nvSpPr>
          <p:cNvPr id="76803" name="Text Box 1"/>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E8F1013A-4B4E-F644-B4C7-55084420DB70}"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20</a:t>
            </a:fld>
            <a:endParaRPr lang="en-US" sz="1200">
              <a:solidFill>
                <a:srgbClr val="000000"/>
              </a:solidFill>
            </a:endParaRPr>
          </a:p>
        </p:txBody>
      </p:sp>
      <p:sp>
        <p:nvSpPr>
          <p:cNvPr id="76804" name="Text Box 2"/>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76805" name="Text Box 3"/>
          <p:cNvSpPr>
            <a:spLocks noChangeArrowheads="1"/>
          </p:cNvSpPr>
          <p:nvPr>
            <p:ph type="body"/>
          </p:nvPr>
        </p:nvSpPr>
        <p:spPr>
          <a:xfrm>
            <a:off x="885825" y="4467225"/>
            <a:ext cx="4884738" cy="5249863"/>
          </a:xfrm>
          <a:noFill/>
          <a:ln/>
        </p:spPr>
        <p:txBody>
          <a:bodyPr/>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de-DE">
                <a:latin typeface="Arial" charset="0"/>
              </a:rPr>
              <a:t>Arachne is a common effort of  an Archaeo-Informatic group at Cologne University and the German Archaeological Institute</a:t>
            </a:r>
          </a:p>
          <a:p>
            <a:pPr>
              <a:spcBef>
                <a:spcPts val="675"/>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latin typeface="Arial" charset="0"/>
              </a:rPr>
              <a:t>Central object database of the DAI</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de-DE">
                <a:latin typeface="Arial" charset="0"/>
              </a:rPr>
              <a:t>DAI's material representation in Arachne today amounts to about s00.000 images of different research projectsD</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de-DE">
                <a:latin typeface="Arial" charset="0"/>
              </a:rPr>
              <a:t>AI shifts also its digital administration work into Arachne, what creates a second source of digitisation for the future</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de-DE">
                <a:latin typeface="Arial" charset="0"/>
              </a:rPr>
              <a:t>DAI has cosen CIDOC-CRM as a standard for its policy in digital projects</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de-DE">
                <a:latin typeface="Arial" charset="0"/>
              </a:rPr>
              <a:t>DAI's unparalleled scientific ressources, joined with CLAROS's unparalleled scientific ressources, will be  a heavyweight for one question: will the implementation of CIDOC-CRM find a way out of its status as a theoretical concept and become reality on arelevant scale? It will.</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de-DE">
                <a:latin typeface="Arial" charset="0"/>
              </a:rPr>
              <a:t>Interoperability is a big buzzword for conferences, publications, papers. Very often it is more or less empty advertising of projects with no real idea, no real partners, no real data, no real software and absolutely no users. It became a factory of evaluations that evaluate evaluations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de-DE">
                <a:latin typeface="Arial" charset="0"/>
              </a:rPr>
              <a:t>Many years ago Donna and I found we had at least one thing in common: that we don't search for talk, but for real action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de-DE">
                <a:latin typeface="Arial" charset="0"/>
              </a:rPr>
              <a:t>So also Arachne does not restrict itself to produce papers about interoperability, Arachne delivers interoperability in reality with a huge amount of data.</a:t>
            </a:r>
          </a:p>
        </p:txBody>
      </p:sp>
      <p:sp>
        <p:nvSpPr>
          <p:cNvPr id="76806" name="Text Box 4"/>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B835AE17-5C47-0841-9897-75A93C86B4C9}"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20</a:t>
            </a:fld>
            <a:endParaRPr lang="en-US" sz="1200">
              <a:solidFill>
                <a:srgbClr val="000000"/>
              </a:solidFill>
            </a:endParaRPr>
          </a:p>
        </p:txBody>
      </p:sp>
      <p:sp>
        <p:nvSpPr>
          <p:cNvPr id="76807" name="Rectangle 6"/>
          <p:cNvSpPr>
            <a:spLocks noGrp="1" noChangeArrowheads="1"/>
          </p:cNvSpPr>
          <p:nvPr>
            <p:ph type="sldImg"/>
          </p:nvPr>
        </p:nvSpPr>
        <p:spPr>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78850" name="Rectangle 9"/>
          <p:cNvSpPr>
            <a:spLocks noGrp="1" noChangeArrowheads="1"/>
          </p:cNvSpPr>
          <p:nvPr>
            <p:ph type="sldNum" sz="quarter"/>
          </p:nvPr>
        </p:nvSpPr>
        <p:spPr>
          <a:noFill/>
        </p:spPr>
        <p:txBody>
          <a:bodyPr/>
          <a:lstStyle/>
          <a:p>
            <a:fld id="{A86A2CB9-5659-6743-96E6-1843A0FE226C}" type="slidenum">
              <a:rPr lang="en-US"/>
              <a:pPr/>
              <a:t>21</a:t>
            </a:fld>
            <a:endParaRPr lang="en-US"/>
          </a:p>
        </p:txBody>
      </p:sp>
      <p:sp>
        <p:nvSpPr>
          <p:cNvPr id="78851" name="Text Box 1"/>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687533B2-83CC-1C4F-B69D-4EE7FAEDE52D}"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21</a:t>
            </a:fld>
            <a:endParaRPr lang="en-US" sz="1200">
              <a:solidFill>
                <a:srgbClr val="000000"/>
              </a:solidFill>
            </a:endParaRPr>
          </a:p>
        </p:txBody>
      </p:sp>
      <p:sp>
        <p:nvSpPr>
          <p:cNvPr id="78852" name="Text Box 2"/>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78853" name="Text Box 3"/>
          <p:cNvSpPr>
            <a:spLocks noChangeArrowheads="1"/>
          </p:cNvSpPr>
          <p:nvPr>
            <p:ph type="body"/>
          </p:nvPr>
        </p:nvSpPr>
        <p:spPr>
          <a:xfrm>
            <a:off x="889000" y="4686300"/>
            <a:ext cx="4881563" cy="4537075"/>
          </a:xfrm>
          <a:noFill/>
          <a:ln/>
        </p:spPr>
        <p:txBody>
          <a:bodyPr wrap="none" anchor="ctr"/>
          <a:lstStyle/>
          <a:p>
            <a:endParaRPr lang="en-US"/>
          </a:p>
        </p:txBody>
      </p:sp>
      <p:sp>
        <p:nvSpPr>
          <p:cNvPr id="78854" name="Rectangle 5"/>
          <p:cNvSpPr>
            <a:spLocks noGrp="1" noChangeArrowheads="1"/>
          </p:cNvSpPr>
          <p:nvPr>
            <p:ph type="sldImg"/>
          </p:nvPr>
        </p:nvSpPr>
        <p:spPr>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43010" name="Rectangle 9"/>
          <p:cNvSpPr>
            <a:spLocks noGrp="1" noChangeArrowheads="1"/>
          </p:cNvSpPr>
          <p:nvPr>
            <p:ph type="sldNum" sz="quarter"/>
          </p:nvPr>
        </p:nvSpPr>
        <p:spPr>
          <a:noFill/>
        </p:spPr>
        <p:txBody>
          <a:bodyPr/>
          <a:lstStyle/>
          <a:p>
            <a:fld id="{1743FD6B-976D-6544-A772-304D1B0282A9}" type="slidenum">
              <a:rPr lang="en-US"/>
              <a:pPr/>
              <a:t>3</a:t>
            </a:fld>
            <a:endParaRPr lang="en-US"/>
          </a:p>
        </p:txBody>
      </p:sp>
      <p:sp>
        <p:nvSpPr>
          <p:cNvPr id="43011" name="Text Box 1"/>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43012" name="Text Box 2"/>
          <p:cNvSpPr>
            <a:spLocks noChangeArrowheads="1"/>
          </p:cNvSpPr>
          <p:nvPr>
            <p:ph type="body"/>
          </p:nvPr>
        </p:nvSpPr>
        <p:spPr>
          <a:xfrm>
            <a:off x="889000" y="4686300"/>
            <a:ext cx="4884738" cy="4440238"/>
          </a:xfrm>
          <a:noFill/>
          <a:ln/>
        </p:spPr>
        <p:txBody>
          <a:bodyPr/>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What is CLAROS and why is it worthy of  FIEC’s consideration?</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Let’s begin with the name.</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When many of us find an unfamiliar term we go to the web. Wikipedia tells us that CLAROS is an ancient Greek archaeological site on the western coast of modern Turkey - an area  settled by Greeks from the 2</a:t>
            </a:r>
            <a:r>
              <a:rPr lang="en-GB" baseline="30000">
                <a:latin typeface="Arial" charset="0"/>
              </a:rPr>
              <a:t>nd</a:t>
            </a:r>
            <a:r>
              <a:rPr lang="en-GB">
                <a:latin typeface="Arial" charset="0"/>
              </a:rPr>
              <a:t> millennium BC. In classical times the Greek city of Claros had a famous oracle.</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We might like to think that the prophetic powers of Claros bode well for our ground-breaking ICT project!  </a:t>
            </a:r>
          </a:p>
        </p:txBody>
      </p:sp>
      <p:sp>
        <p:nvSpPr>
          <p:cNvPr id="43013" name="Text Box 3"/>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D7A3C478-46E2-944E-A95C-64A0131CEED5}"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3</a:t>
            </a:fld>
            <a:endParaRPr lang="en-US" sz="1200">
              <a:solidFill>
                <a:srgbClr val="000000"/>
              </a:solidFill>
            </a:endParaRPr>
          </a:p>
        </p:txBody>
      </p:sp>
      <p:sp>
        <p:nvSpPr>
          <p:cNvPr id="43014" name="Rectangle 5"/>
          <p:cNvSpPr>
            <a:spLocks noGrp="1" noChangeArrowheads="1"/>
          </p:cNvSpPr>
          <p:nvPr>
            <p:ph type="sldImg"/>
          </p:nvPr>
        </p:nvSpPr>
        <p:spPr>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80898" name="Rectangle 9"/>
          <p:cNvSpPr>
            <a:spLocks noGrp="1" noChangeArrowheads="1"/>
          </p:cNvSpPr>
          <p:nvPr>
            <p:ph type="sldNum" sz="quarter"/>
          </p:nvPr>
        </p:nvSpPr>
        <p:spPr>
          <a:noFill/>
        </p:spPr>
        <p:txBody>
          <a:bodyPr/>
          <a:lstStyle/>
          <a:p>
            <a:fld id="{DDD78CFF-383E-144E-98F9-3DA656D8DE46}" type="slidenum">
              <a:rPr lang="en-US"/>
              <a:pPr/>
              <a:t>22</a:t>
            </a:fld>
            <a:endParaRPr lang="en-US"/>
          </a:p>
        </p:txBody>
      </p:sp>
      <p:sp>
        <p:nvSpPr>
          <p:cNvPr id="80899" name="Text Box 1"/>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6F0F0FE3-6A6E-6A43-8595-2587CA455EA8}"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22</a:t>
            </a:fld>
            <a:endParaRPr lang="en-US" sz="1200">
              <a:solidFill>
                <a:srgbClr val="000000"/>
              </a:solidFill>
            </a:endParaRPr>
          </a:p>
        </p:txBody>
      </p:sp>
      <p:sp>
        <p:nvSpPr>
          <p:cNvPr id="80900" name="Text Box 2"/>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80901" name="Text Box 3"/>
          <p:cNvSpPr>
            <a:spLocks noChangeArrowheads="1"/>
          </p:cNvSpPr>
          <p:nvPr>
            <p:ph type="body"/>
          </p:nvPr>
        </p:nvSpPr>
        <p:spPr>
          <a:xfrm>
            <a:off x="889000" y="4686300"/>
            <a:ext cx="4881563" cy="4537075"/>
          </a:xfrm>
          <a:noFill/>
          <a:ln/>
        </p:spPr>
        <p:txBody>
          <a:bodyPr wrap="none" anchor="ctr"/>
          <a:lstStyle/>
          <a:p>
            <a:endParaRPr lang="en-US"/>
          </a:p>
        </p:txBody>
      </p:sp>
      <p:sp>
        <p:nvSpPr>
          <p:cNvPr id="80902" name="Rectangle 5"/>
          <p:cNvSpPr>
            <a:spLocks noGrp="1" noChangeArrowheads="1"/>
          </p:cNvSpPr>
          <p:nvPr>
            <p:ph type="sldImg"/>
          </p:nvPr>
        </p:nvSpPr>
        <p:spPr>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82946" name="Rectangle 9"/>
          <p:cNvSpPr>
            <a:spLocks noGrp="1" noChangeArrowheads="1"/>
          </p:cNvSpPr>
          <p:nvPr>
            <p:ph type="sldNum" sz="quarter"/>
          </p:nvPr>
        </p:nvSpPr>
        <p:spPr>
          <a:noFill/>
        </p:spPr>
        <p:txBody>
          <a:bodyPr/>
          <a:lstStyle/>
          <a:p>
            <a:fld id="{3CD6A4D0-E54D-EC4B-904E-4A7D2CCEDBB5}" type="slidenum">
              <a:rPr lang="en-US"/>
              <a:pPr/>
              <a:t>23</a:t>
            </a:fld>
            <a:endParaRPr lang="en-US"/>
          </a:p>
        </p:txBody>
      </p:sp>
      <p:sp>
        <p:nvSpPr>
          <p:cNvPr id="82947" name="Text Box 1"/>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82948" name="Text Box 2"/>
          <p:cNvSpPr>
            <a:spLocks noChangeArrowheads="1"/>
          </p:cNvSpPr>
          <p:nvPr>
            <p:ph type="body"/>
          </p:nvPr>
        </p:nvSpPr>
        <p:spPr>
          <a:xfrm>
            <a:off x="889000" y="4686300"/>
            <a:ext cx="4884738" cy="5807075"/>
          </a:xfrm>
          <a:noFill/>
          <a:ln/>
        </p:spPr>
        <p:txBody>
          <a:bodyPr/>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[i return]</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In the screencasts you saw how shapes of pottery could be recognised.</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Since we study objects image recognition  has great potential.</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This type of technology is very new.  When I showed Andrew Zisserman, a world leader in computer vision, the range of objects we study he asked if he could begin with the pottery. It is an ideal place to start because there are so many examples and the shapes are well defined.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The future will be dominated by hand-held devices.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Just as you can use an i[phone now to find a restaurant near your hotel you will be able to use it soon to learn about things you see.</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You might see an object on the web or in a museum. You could upload it to your mobile phone.</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Without using any words to search your image can be sent to the CLAROS site and you will be shown similar pieces.</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p:txBody>
      </p:sp>
      <p:sp>
        <p:nvSpPr>
          <p:cNvPr id="82949" name="Text Box 3"/>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D0152BFC-906A-E646-98B1-CA28AFC726E9}"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23</a:t>
            </a:fld>
            <a:endParaRPr lang="en-US" sz="1200">
              <a:solidFill>
                <a:srgbClr val="000000"/>
              </a:solidFill>
            </a:endParaRPr>
          </a:p>
        </p:txBody>
      </p:sp>
      <p:sp>
        <p:nvSpPr>
          <p:cNvPr id="82950" name="Rectangle 5"/>
          <p:cNvSpPr>
            <a:spLocks noGrp="1" noChangeArrowheads="1"/>
          </p:cNvSpPr>
          <p:nvPr>
            <p:ph type="sldImg"/>
          </p:nvPr>
        </p:nvSpPr>
        <p:spPr>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84994" name="Rectangle 9"/>
          <p:cNvSpPr>
            <a:spLocks noGrp="1" noChangeArrowheads="1"/>
          </p:cNvSpPr>
          <p:nvPr>
            <p:ph type="sldNum" sz="quarter"/>
          </p:nvPr>
        </p:nvSpPr>
        <p:spPr>
          <a:noFill/>
        </p:spPr>
        <p:txBody>
          <a:bodyPr/>
          <a:lstStyle/>
          <a:p>
            <a:fld id="{CE1C1A58-67EC-2942-A34F-7DB0CACD5D52}" type="slidenum">
              <a:rPr lang="en-US"/>
              <a:pPr/>
              <a:t>24</a:t>
            </a:fld>
            <a:endParaRPr lang="en-US"/>
          </a:p>
        </p:txBody>
      </p:sp>
      <p:sp>
        <p:nvSpPr>
          <p:cNvPr id="84995" name="Text Box 1"/>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84996" name="Text Box 2"/>
          <p:cNvSpPr>
            <a:spLocks noChangeArrowheads="1"/>
          </p:cNvSpPr>
          <p:nvPr>
            <p:ph type="body"/>
          </p:nvPr>
        </p:nvSpPr>
        <p:spPr>
          <a:xfrm>
            <a:off x="889000" y="4686300"/>
            <a:ext cx="4884738" cy="4440238"/>
          </a:xfrm>
          <a:noFill/>
          <a:ln/>
        </p:spPr>
        <p:txBody>
          <a:bodyPr/>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In order to do this the computer needed images.</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We gave  Andrew Zisserman and his team access to our 130,000 images of pottery.</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He needed to create a ‘description’ of the object in each image – in this case, the shape of the vase, not the decoration.</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A number of processing steps were then carried out automatically:</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first, the vase is separated from the background</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second, the mid-line of the vase is computed, and the shape of the silhouette described in terms of its distance from this line</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p:txBody>
      </p:sp>
      <p:sp>
        <p:nvSpPr>
          <p:cNvPr id="84997" name="Text Box 3"/>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484175CE-AC55-644A-ADA8-F7C102B7285B}"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24</a:t>
            </a:fld>
            <a:endParaRPr lang="en-US" sz="1200">
              <a:solidFill>
                <a:srgbClr val="000000"/>
              </a:solidFill>
            </a:endParaRPr>
          </a:p>
        </p:txBody>
      </p:sp>
      <p:sp>
        <p:nvSpPr>
          <p:cNvPr id="84998" name="Rectangle 5"/>
          <p:cNvSpPr>
            <a:spLocks noGrp="1" noChangeArrowheads="1"/>
          </p:cNvSpPr>
          <p:nvPr>
            <p:ph type="sldImg"/>
          </p:nvPr>
        </p:nvSpPr>
        <p:spPr>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87042" name="Rectangle 9"/>
          <p:cNvSpPr>
            <a:spLocks noGrp="1" noChangeArrowheads="1"/>
          </p:cNvSpPr>
          <p:nvPr>
            <p:ph type="sldNum" sz="quarter"/>
          </p:nvPr>
        </p:nvSpPr>
        <p:spPr>
          <a:noFill/>
        </p:spPr>
        <p:txBody>
          <a:bodyPr/>
          <a:lstStyle/>
          <a:p>
            <a:fld id="{37D07B91-3792-0942-874D-DBF1D92874F7}" type="slidenum">
              <a:rPr lang="en-US"/>
              <a:pPr/>
              <a:t>25</a:t>
            </a:fld>
            <a:endParaRPr lang="en-US"/>
          </a:p>
        </p:txBody>
      </p:sp>
      <p:sp>
        <p:nvSpPr>
          <p:cNvPr id="87043" name="Text Box 1"/>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87044" name="Text Box 2"/>
          <p:cNvSpPr>
            <a:spLocks noChangeArrowheads="1"/>
          </p:cNvSpPr>
          <p:nvPr>
            <p:ph type="body"/>
          </p:nvPr>
        </p:nvSpPr>
        <p:spPr>
          <a:xfrm>
            <a:off x="889000" y="4686300"/>
            <a:ext cx="4884738" cy="4440238"/>
          </a:xfrm>
          <a:noFill/>
          <a:ln/>
        </p:spPr>
        <p:txBody>
          <a:bodyPr/>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Both the outer silhouette  of the vase and the handles are described.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In this way each vase is represented by about 100 numbers, and each vase can then be thought of as a point in a 100 dimensional "vase shape space".</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p:txBody>
      </p:sp>
      <p:sp>
        <p:nvSpPr>
          <p:cNvPr id="87045" name="Text Box 3"/>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39A10CF9-5985-B74D-9905-529A8324A723}"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25</a:t>
            </a:fld>
            <a:endParaRPr lang="en-US" sz="1200">
              <a:solidFill>
                <a:srgbClr val="000000"/>
              </a:solidFill>
            </a:endParaRPr>
          </a:p>
        </p:txBody>
      </p:sp>
      <p:sp>
        <p:nvSpPr>
          <p:cNvPr id="87046" name="Rectangle 5"/>
          <p:cNvSpPr>
            <a:spLocks noGrp="1" noChangeArrowheads="1"/>
          </p:cNvSpPr>
          <p:nvPr>
            <p:ph type="sldImg"/>
          </p:nvPr>
        </p:nvSpPr>
        <p:spPr>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89090" name="Rectangle 9"/>
          <p:cNvSpPr>
            <a:spLocks noGrp="1" noChangeArrowheads="1"/>
          </p:cNvSpPr>
          <p:nvPr>
            <p:ph type="sldNum" sz="quarter"/>
          </p:nvPr>
        </p:nvSpPr>
        <p:spPr>
          <a:noFill/>
        </p:spPr>
        <p:txBody>
          <a:bodyPr/>
          <a:lstStyle/>
          <a:p>
            <a:fld id="{83678978-043A-E342-924E-0640227D4F66}" type="slidenum">
              <a:rPr lang="en-US"/>
              <a:pPr/>
              <a:t>26</a:t>
            </a:fld>
            <a:endParaRPr lang="en-US"/>
          </a:p>
        </p:txBody>
      </p:sp>
      <p:sp>
        <p:nvSpPr>
          <p:cNvPr id="89091" name="Text Box 1"/>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89092" name="Text Box 2"/>
          <p:cNvSpPr>
            <a:spLocks noChangeArrowheads="1"/>
          </p:cNvSpPr>
          <p:nvPr>
            <p:ph type="body"/>
          </p:nvPr>
        </p:nvSpPr>
        <p:spPr>
          <a:xfrm>
            <a:off x="889000" y="4686300"/>
            <a:ext cx="4884738" cy="4440238"/>
          </a:xfrm>
          <a:noFill/>
          <a:ln/>
        </p:spPr>
        <p:txBody>
          <a:bodyPr/>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Vases with similar shape will be close together in this space, and those with different shapes further away.</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A rounded shape with two handles – for example, the amphora above - is clearly nothing like a more cylindrical shape with one handle hidden from view – a lekythos below.</a:t>
            </a:r>
          </a:p>
        </p:txBody>
      </p:sp>
      <p:sp>
        <p:nvSpPr>
          <p:cNvPr id="89093" name="Text Box 3"/>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199FAB4E-C9D2-EB42-B000-4E4055CB71B9}"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26</a:t>
            </a:fld>
            <a:endParaRPr lang="en-US" sz="1200">
              <a:solidFill>
                <a:srgbClr val="000000"/>
              </a:solidFill>
            </a:endParaRPr>
          </a:p>
        </p:txBody>
      </p:sp>
      <p:sp>
        <p:nvSpPr>
          <p:cNvPr id="89094" name="Rectangle 5"/>
          <p:cNvSpPr>
            <a:spLocks noGrp="1" noChangeArrowheads="1"/>
          </p:cNvSpPr>
          <p:nvPr>
            <p:ph type="sldImg"/>
          </p:nvPr>
        </p:nvSpPr>
        <p:spPr>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91138" name="Rectangle 9"/>
          <p:cNvSpPr>
            <a:spLocks noGrp="1" noChangeArrowheads="1"/>
          </p:cNvSpPr>
          <p:nvPr>
            <p:ph type="sldNum" sz="quarter"/>
          </p:nvPr>
        </p:nvSpPr>
        <p:spPr>
          <a:noFill/>
        </p:spPr>
        <p:txBody>
          <a:bodyPr/>
          <a:lstStyle/>
          <a:p>
            <a:fld id="{5439B733-50AE-0440-A5C9-AD45454E2241}" type="slidenum">
              <a:rPr lang="en-US"/>
              <a:pPr/>
              <a:t>27</a:t>
            </a:fld>
            <a:endParaRPr lang="en-US"/>
          </a:p>
        </p:txBody>
      </p:sp>
      <p:sp>
        <p:nvSpPr>
          <p:cNvPr id="91139" name="Text Box 1"/>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91140" name="Text Box 2"/>
          <p:cNvSpPr>
            <a:spLocks noChangeArrowheads="1"/>
          </p:cNvSpPr>
          <p:nvPr>
            <p:ph type="body"/>
          </p:nvPr>
        </p:nvSpPr>
        <p:spPr>
          <a:xfrm>
            <a:off x="889000" y="4686300"/>
            <a:ext cx="4884738" cy="4440238"/>
          </a:xfrm>
          <a:noFill/>
          <a:ln/>
        </p:spPr>
        <p:txBody>
          <a:bodyPr/>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This information can then be used to classify the shape of a new vase : if several of the ‘close neighbours’ all agree on the shape, then we can be confident that it does have that shape.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p:txBody>
      </p:sp>
      <p:sp>
        <p:nvSpPr>
          <p:cNvPr id="91141" name="Text Box 3"/>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42D4E169-2EBB-E740-BDE9-492382EC8154}"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27</a:t>
            </a:fld>
            <a:endParaRPr lang="en-US" sz="1200">
              <a:solidFill>
                <a:srgbClr val="000000"/>
              </a:solidFill>
            </a:endParaRPr>
          </a:p>
        </p:txBody>
      </p:sp>
      <p:sp>
        <p:nvSpPr>
          <p:cNvPr id="91142" name="Rectangle 5"/>
          <p:cNvSpPr>
            <a:spLocks noGrp="1" noChangeArrowheads="1"/>
          </p:cNvSpPr>
          <p:nvPr>
            <p:ph type="sldImg"/>
          </p:nvPr>
        </p:nvSpPr>
        <p:spPr>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93186" name="Rectangle 9"/>
          <p:cNvSpPr>
            <a:spLocks noGrp="1" noChangeArrowheads="1"/>
          </p:cNvSpPr>
          <p:nvPr>
            <p:ph type="sldNum" sz="quarter"/>
          </p:nvPr>
        </p:nvSpPr>
        <p:spPr>
          <a:noFill/>
        </p:spPr>
        <p:txBody>
          <a:bodyPr/>
          <a:lstStyle/>
          <a:p>
            <a:fld id="{0B3528C0-F070-8E42-9D9B-3D74FEC56D41}" type="slidenum">
              <a:rPr lang="en-US"/>
              <a:pPr/>
              <a:t>28</a:t>
            </a:fld>
            <a:endParaRPr lang="en-US"/>
          </a:p>
        </p:txBody>
      </p:sp>
      <p:sp>
        <p:nvSpPr>
          <p:cNvPr id="93187" name="Text Box 1"/>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93188" name="Text Box 2"/>
          <p:cNvSpPr>
            <a:spLocks noChangeArrowheads="1"/>
          </p:cNvSpPr>
          <p:nvPr>
            <p:ph type="body"/>
          </p:nvPr>
        </p:nvSpPr>
        <p:spPr>
          <a:xfrm>
            <a:off x="889000" y="4686300"/>
            <a:ext cx="4884738" cy="4440238"/>
          </a:xfrm>
          <a:noFill/>
          <a:ln/>
        </p:spPr>
        <p:txBody>
          <a:bodyPr/>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As part of Claros Andrew and his team have provided an on-line service to accept images, initially of vases.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You have already seen this greeting web page, and how a user can upload an image starting from the web or from a photo on his own computer.</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p:txBody>
      </p:sp>
      <p:sp>
        <p:nvSpPr>
          <p:cNvPr id="93189" name="Text Box 3"/>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AEA67C5F-FFB7-C142-AC68-CF322463261C}"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28</a:t>
            </a:fld>
            <a:endParaRPr lang="en-US" sz="1200">
              <a:solidFill>
                <a:srgbClr val="000000"/>
              </a:solidFill>
            </a:endParaRPr>
          </a:p>
        </p:txBody>
      </p:sp>
      <p:sp>
        <p:nvSpPr>
          <p:cNvPr id="93190" name="Rectangle 5"/>
          <p:cNvSpPr>
            <a:spLocks noGrp="1" noChangeArrowheads="1"/>
          </p:cNvSpPr>
          <p:nvPr>
            <p:ph type="sldImg"/>
          </p:nvPr>
        </p:nvSpPr>
        <p:spPr>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95234" name="Rectangle 9"/>
          <p:cNvSpPr>
            <a:spLocks noGrp="1" noChangeArrowheads="1"/>
          </p:cNvSpPr>
          <p:nvPr>
            <p:ph type="sldNum" sz="quarter"/>
          </p:nvPr>
        </p:nvSpPr>
        <p:spPr>
          <a:noFill/>
        </p:spPr>
        <p:txBody>
          <a:bodyPr/>
          <a:lstStyle/>
          <a:p>
            <a:fld id="{233D4C70-DDE9-2346-A537-ED6C19033912}" type="slidenum">
              <a:rPr lang="en-US"/>
              <a:pPr/>
              <a:t>29</a:t>
            </a:fld>
            <a:endParaRPr lang="en-US"/>
          </a:p>
        </p:txBody>
      </p:sp>
      <p:sp>
        <p:nvSpPr>
          <p:cNvPr id="95235" name="Text Box 1"/>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95236" name="Text Box 2"/>
          <p:cNvSpPr>
            <a:spLocks noChangeArrowheads="1"/>
          </p:cNvSpPr>
          <p:nvPr>
            <p:ph type="body"/>
          </p:nvPr>
        </p:nvSpPr>
        <p:spPr>
          <a:xfrm>
            <a:off x="889000" y="4686300"/>
            <a:ext cx="4884738" cy="4440238"/>
          </a:xfrm>
          <a:noFill/>
          <a:ln/>
        </p:spPr>
        <p:txBody>
          <a:bodyPr/>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This example Andrew uploaded from the web.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The first image is the original upload (the query).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The second shows the separation of the vase foreground from the background  - in blue.  This separation processing takes a few seconds. The actual search, through 130,000 vase images takes a fraction of a second.</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On the right are the images of the three closest vases, and they agree that the shape is 'amphora neck'</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Clicking on 'amphora neck' launches the Claros Explorer, as you saw in the demo.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p:txBody>
      </p:sp>
      <p:sp>
        <p:nvSpPr>
          <p:cNvPr id="95237" name="Text Box 3"/>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A4483684-5B58-2D4D-8568-245644B0FC5D}"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29</a:t>
            </a:fld>
            <a:endParaRPr lang="en-US" sz="1200">
              <a:solidFill>
                <a:srgbClr val="000000"/>
              </a:solidFill>
            </a:endParaRPr>
          </a:p>
        </p:txBody>
      </p:sp>
      <p:sp>
        <p:nvSpPr>
          <p:cNvPr id="95238" name="Rectangle 5"/>
          <p:cNvSpPr>
            <a:spLocks noGrp="1" noChangeArrowheads="1"/>
          </p:cNvSpPr>
          <p:nvPr>
            <p:ph type="sldImg"/>
          </p:nvPr>
        </p:nvSpPr>
        <p:spPr>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97282" name="Rectangle 9"/>
          <p:cNvSpPr>
            <a:spLocks noGrp="1" noChangeArrowheads="1"/>
          </p:cNvSpPr>
          <p:nvPr>
            <p:ph type="sldNum" sz="quarter"/>
          </p:nvPr>
        </p:nvSpPr>
        <p:spPr>
          <a:noFill/>
        </p:spPr>
        <p:txBody>
          <a:bodyPr/>
          <a:lstStyle/>
          <a:p>
            <a:fld id="{C9ED09FF-86C7-4E47-8174-59B4A1810724}" type="slidenum">
              <a:rPr lang="en-US"/>
              <a:pPr/>
              <a:t>30</a:t>
            </a:fld>
            <a:endParaRPr lang="en-US"/>
          </a:p>
        </p:txBody>
      </p:sp>
      <p:sp>
        <p:nvSpPr>
          <p:cNvPr id="97283" name="Text Box 1"/>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97284" name="Text Box 2"/>
          <p:cNvSpPr>
            <a:spLocks noChangeArrowheads="1"/>
          </p:cNvSpPr>
          <p:nvPr>
            <p:ph type="body"/>
          </p:nvPr>
        </p:nvSpPr>
        <p:spPr>
          <a:xfrm>
            <a:off x="350838" y="4467225"/>
            <a:ext cx="5945187" cy="5254625"/>
          </a:xfrm>
          <a:noFill/>
          <a:ln/>
        </p:spPr>
        <p:txBody>
          <a:bodyPr/>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And a list of similar vases in CLAROS is also provided, all ordered by similarity in shape to the query vase.</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Clicking on ANY of these provides information about ts date, location etc. - taken directly from the Beazley Archive pottery databases. We've illustrated the idea of searching by image with a vase, but we could use the same system for other objects in CLAROS, such as sculpture.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To help Rheinhard with his half million images of classical sculpture Andrew and his team only need to compute a new type of image descriptor.  It sounds simple but the technology is new and challenging.</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And why are we doing this? After all. I could have told you it was an amphora –neck in a fraction of a second!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We are doing this primarily to broaden access: when there is no text in the search there are no language barriers. Anyone can search this way and also be wholly from the constraints of the terminology that classical archaeologists have generated for centuries.</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Looking farther ahead I see the potential for a global registry of antiquities that will engage with the public.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When a traveller, an excavator, a collector or a curator in a museum store sees an object and does not know what it is, he can upload it to CLAROS. An image recognition system can sort the sculpture from the pottery, the gems from the bronzes, and send each type of object to the centre where it is studied – for example, the sculpture to Cologne, the pottery and gems to Oxford. We identify the object, give it a unique record number and upload it to CLAROS where every one can see it.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This will greatly stimulate academic research.</a:t>
            </a:r>
          </a:p>
        </p:txBody>
      </p:sp>
      <p:sp>
        <p:nvSpPr>
          <p:cNvPr id="97285" name="Text Box 3"/>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1209D99B-D984-C142-8D13-422A50897EBE}"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30</a:t>
            </a:fld>
            <a:endParaRPr lang="en-US" sz="1200">
              <a:solidFill>
                <a:srgbClr val="000000"/>
              </a:solidFill>
            </a:endParaRPr>
          </a:p>
        </p:txBody>
      </p:sp>
      <p:sp>
        <p:nvSpPr>
          <p:cNvPr id="97286" name="Rectangle 5"/>
          <p:cNvSpPr>
            <a:spLocks noGrp="1" noChangeArrowheads="1"/>
          </p:cNvSpPr>
          <p:nvPr>
            <p:ph type="sldImg"/>
          </p:nvPr>
        </p:nvSpPr>
        <p:spPr>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99330" name="Rectangle 9"/>
          <p:cNvSpPr>
            <a:spLocks noGrp="1" noChangeArrowheads="1"/>
          </p:cNvSpPr>
          <p:nvPr>
            <p:ph type="sldNum" sz="quarter"/>
          </p:nvPr>
        </p:nvSpPr>
        <p:spPr>
          <a:noFill/>
        </p:spPr>
        <p:txBody>
          <a:bodyPr/>
          <a:lstStyle/>
          <a:p>
            <a:fld id="{253136C7-6E9B-9840-BC28-D0E1580A8C47}" type="slidenum">
              <a:rPr lang="en-US"/>
              <a:pPr/>
              <a:t>31</a:t>
            </a:fld>
            <a:endParaRPr lang="en-US"/>
          </a:p>
        </p:txBody>
      </p:sp>
      <p:sp>
        <p:nvSpPr>
          <p:cNvPr id="99331" name="Text Box 1"/>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99332" name="Text Box 2"/>
          <p:cNvSpPr>
            <a:spLocks noChangeArrowheads="1"/>
          </p:cNvSpPr>
          <p:nvPr>
            <p:ph type="body"/>
          </p:nvPr>
        </p:nvSpPr>
        <p:spPr>
          <a:xfrm>
            <a:off x="889000" y="4686300"/>
            <a:ext cx="4884738" cy="4638675"/>
          </a:xfrm>
          <a:noFill/>
          <a:ln/>
        </p:spPr>
        <p:txBody>
          <a:bodyPr/>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[here I carry on]</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The image recognition system for pottery works now. We hope to implement the sculpture within a year or so.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Another thing we would like to do soon s introduce artificial intelligence.</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In Oxford Yorick Wilks, a world expert in artificial intelligence, has been looking at agents or companions to assist learning.</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Our subject is intellectually so rich it can seem to be inaccessible to those who have not had a classical education. Yorick and I think a companion could be helpful. Yorick chose the 18</a:t>
            </a:r>
            <a:r>
              <a:rPr lang="en-GB" baseline="30000">
                <a:latin typeface="Arial" charset="0"/>
              </a:rPr>
              <a:t>th</a:t>
            </a:r>
            <a:r>
              <a:rPr lang="en-GB">
                <a:latin typeface="Arial" charset="0"/>
              </a:rPr>
              <a:t>-century painting to express the concept of a companion.</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p:txBody>
      </p:sp>
      <p:sp>
        <p:nvSpPr>
          <p:cNvPr id="99333" name="Text Box 3"/>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EC321F1F-E287-2541-8CAA-3D4202A04E2A}"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31</a:t>
            </a:fld>
            <a:endParaRPr lang="en-US" sz="1200">
              <a:solidFill>
                <a:srgbClr val="000000"/>
              </a:solidFill>
            </a:endParaRPr>
          </a:p>
        </p:txBody>
      </p:sp>
      <p:sp>
        <p:nvSpPr>
          <p:cNvPr id="99334" name="Rectangle 5"/>
          <p:cNvSpPr>
            <a:spLocks noGrp="1" noChangeArrowheads="1"/>
          </p:cNvSpPr>
          <p:nvPr>
            <p:ph type="sldImg"/>
          </p:nvPr>
        </p:nvSpPr>
        <p:spPr>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45058" name="Rectangle 9"/>
          <p:cNvSpPr>
            <a:spLocks noGrp="1" noChangeArrowheads="1"/>
          </p:cNvSpPr>
          <p:nvPr>
            <p:ph type="sldNum" sz="quarter"/>
          </p:nvPr>
        </p:nvSpPr>
        <p:spPr>
          <a:noFill/>
        </p:spPr>
        <p:txBody>
          <a:bodyPr/>
          <a:lstStyle/>
          <a:p>
            <a:fld id="{BE8AB77B-166E-7C4C-9B65-1E48C0BEA479}" type="slidenum">
              <a:rPr lang="en-US"/>
              <a:pPr/>
              <a:t>4</a:t>
            </a:fld>
            <a:endParaRPr lang="en-US"/>
          </a:p>
        </p:txBody>
      </p:sp>
      <p:sp>
        <p:nvSpPr>
          <p:cNvPr id="45059" name="Text Box 1"/>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45060" name="Text Box 2"/>
          <p:cNvSpPr>
            <a:spLocks noChangeArrowheads="1"/>
          </p:cNvSpPr>
          <p:nvPr>
            <p:ph type="body"/>
          </p:nvPr>
        </p:nvSpPr>
        <p:spPr>
          <a:xfrm>
            <a:off x="889000" y="4686300"/>
            <a:ext cx="4884738" cy="4440238"/>
          </a:xfrm>
          <a:noFill/>
          <a:ln/>
        </p:spPr>
        <p:txBody>
          <a:bodyPr/>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In fact, the ancient site and its oracle had nothing to do with our choice of the name.</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We needed an  acronym for Classical Art  Research Online Services – to complement a name we had already chosen for the Beazley Archive in 2007 when it was moved into the new home for the Faculty of Classics and became the University of Oxford’s Classical Art Research Centre.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p:txBody>
      </p:sp>
      <p:sp>
        <p:nvSpPr>
          <p:cNvPr id="45061" name="Text Box 3"/>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947DA843-DB3D-E744-A809-9A28D4382639}"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4</a:t>
            </a:fld>
            <a:endParaRPr lang="en-US" sz="1200">
              <a:solidFill>
                <a:srgbClr val="000000"/>
              </a:solidFill>
            </a:endParaRPr>
          </a:p>
        </p:txBody>
      </p:sp>
      <p:sp>
        <p:nvSpPr>
          <p:cNvPr id="45062" name="Rectangle 5"/>
          <p:cNvSpPr>
            <a:spLocks noGrp="1" noChangeArrowheads="1"/>
          </p:cNvSpPr>
          <p:nvPr>
            <p:ph type="sldImg"/>
          </p:nvPr>
        </p:nvSpPr>
        <p:spPr>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101378" name="Rectangle 9"/>
          <p:cNvSpPr>
            <a:spLocks noGrp="1" noChangeArrowheads="1"/>
          </p:cNvSpPr>
          <p:nvPr>
            <p:ph type="sldNum" sz="quarter"/>
          </p:nvPr>
        </p:nvSpPr>
        <p:spPr>
          <a:noFill/>
        </p:spPr>
        <p:txBody>
          <a:bodyPr/>
          <a:lstStyle/>
          <a:p>
            <a:fld id="{42EC1404-432C-544C-BE22-5DEAFB6C53DB}" type="slidenum">
              <a:rPr lang="en-US"/>
              <a:pPr/>
              <a:t>32</a:t>
            </a:fld>
            <a:endParaRPr lang="en-US"/>
          </a:p>
        </p:txBody>
      </p:sp>
      <p:sp>
        <p:nvSpPr>
          <p:cNvPr id="101379" name="Text Box 1"/>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101380" name="Text Box 2"/>
          <p:cNvSpPr>
            <a:spLocks noChangeArrowheads="1"/>
          </p:cNvSpPr>
          <p:nvPr>
            <p:ph type="body"/>
          </p:nvPr>
        </p:nvSpPr>
        <p:spPr>
          <a:xfrm>
            <a:off x="889000" y="4686300"/>
            <a:ext cx="4884738" cy="4440238"/>
          </a:xfrm>
          <a:noFill/>
          <a:ln/>
        </p:spPr>
        <p:txBody>
          <a:bodyPr/>
          <a:lstStyle/>
          <a:p>
            <a:pPr eaLnBrk="1" hangingPunct="1">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atin typeface="Arial" charset="0"/>
              </a:rPr>
              <a:t>He has been taking part in a four-year EU-funded project to develop an ‘agent’ to reside on your computer, and learn about you and your preferences, to help you to access the internet more efficiently and more easily.</a:t>
            </a:r>
          </a:p>
          <a:p>
            <a:pPr eaLnBrk="1" hangingPunct="1">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atin typeface="Arial" charset="0"/>
            </a:endParaRPr>
          </a:p>
          <a:p>
            <a:pPr eaLnBrk="1" hangingPunct="1">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atin typeface="Arial" charset="0"/>
              </a:rPr>
              <a:t>The Companion is not a robot and it does not need a specific platform. It can reside in your computer or mobile phone. </a:t>
            </a:r>
          </a:p>
          <a:p>
            <a:pPr eaLnBrk="1" hangingPunct="1">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atin typeface="Arial" charset="0"/>
            </a:endParaRPr>
          </a:p>
          <a:p>
            <a:pPr eaLnBrk="1" hangingPunct="1">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atin typeface="Arial" charset="0"/>
              </a:rPr>
              <a:t>It learns about you and your preferences and it retains this information in its memory. That enables it to learn more about you the more you search. It can then automatically – without your intervention - extract information from anywhere on the web that it relevant – whether it is a text record or an image. </a:t>
            </a:r>
          </a:p>
          <a:p>
            <a:pPr eaLnBrk="1" hangingPunct="1">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atin typeface="Arial" charset="0"/>
            </a:endParaRPr>
          </a:p>
          <a:p>
            <a:pPr eaLnBrk="1" hangingPunct="1">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atin typeface="Arial" charset="0"/>
              </a:rPr>
              <a:t>In the EU project, which is targeted at Europe’s aging population, it uses common data stores such as Facebook or Wikipedia. </a:t>
            </a:r>
          </a:p>
          <a:p>
            <a:pPr eaLnBrk="1" hangingPunct="1">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atin typeface="Arial" charset="0"/>
              </a:rPr>
              <a:t> </a:t>
            </a:r>
          </a:p>
        </p:txBody>
      </p:sp>
      <p:sp>
        <p:nvSpPr>
          <p:cNvPr id="101381" name="Text Box 3"/>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A5093E9C-8729-544C-8C96-70BE63B7CC9D}"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32</a:t>
            </a:fld>
            <a:endParaRPr lang="en-US" sz="1200">
              <a:solidFill>
                <a:srgbClr val="000000"/>
              </a:solidFill>
            </a:endParaRPr>
          </a:p>
        </p:txBody>
      </p:sp>
      <p:sp>
        <p:nvSpPr>
          <p:cNvPr id="101382" name="Rectangle 5"/>
          <p:cNvSpPr>
            <a:spLocks noGrp="1" noChangeArrowheads="1"/>
          </p:cNvSpPr>
          <p:nvPr>
            <p:ph type="sldImg"/>
          </p:nvPr>
        </p:nvSpPr>
        <p:spPr>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103426" name="Rectangle 9"/>
          <p:cNvSpPr>
            <a:spLocks noGrp="1" noChangeArrowheads="1"/>
          </p:cNvSpPr>
          <p:nvPr>
            <p:ph type="sldNum" sz="quarter"/>
          </p:nvPr>
        </p:nvSpPr>
        <p:spPr>
          <a:noFill/>
        </p:spPr>
        <p:txBody>
          <a:bodyPr/>
          <a:lstStyle/>
          <a:p>
            <a:fld id="{BA50D2A5-6E65-3A4B-9EAA-C5EAABC80DD0}" type="slidenum">
              <a:rPr lang="en-US"/>
              <a:pPr/>
              <a:t>33</a:t>
            </a:fld>
            <a:endParaRPr lang="en-US"/>
          </a:p>
        </p:txBody>
      </p:sp>
      <p:sp>
        <p:nvSpPr>
          <p:cNvPr id="103427" name="Text Box 1"/>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103428" name="Text Box 2"/>
          <p:cNvSpPr>
            <a:spLocks noChangeArrowheads="1"/>
          </p:cNvSpPr>
          <p:nvPr>
            <p:ph type="body"/>
          </p:nvPr>
        </p:nvSpPr>
        <p:spPr>
          <a:xfrm>
            <a:off x="889000" y="4686300"/>
            <a:ext cx="4884738" cy="4440238"/>
          </a:xfrm>
          <a:noFill/>
          <a:ln/>
        </p:spPr>
        <p:txBody>
          <a:bodyPr/>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Yorick has a sense of humour and he has playfully adapted Fragonard’s painting. The 16</a:t>
            </a:r>
            <a:r>
              <a:rPr lang="en-GB" baseline="30000">
                <a:latin typeface="Arial" charset="0"/>
              </a:rPr>
              <a:t>th</a:t>
            </a:r>
            <a:r>
              <a:rPr lang="en-GB">
                <a:latin typeface="Arial" charset="0"/>
              </a:rPr>
              <a:t> c Medicean court lady is now holding a 21</a:t>
            </a:r>
            <a:r>
              <a:rPr lang="en-GB" baseline="30000">
                <a:latin typeface="Arial" charset="0"/>
              </a:rPr>
              <a:t>st</a:t>
            </a:r>
            <a:r>
              <a:rPr lang="en-GB">
                <a:latin typeface="Arial" charset="0"/>
              </a:rPr>
              <a:t> c robotic dog. In the EU project the companion is an avatar - a small white dog with very large blue eyes and a big brown wig. I thought FIEC needed something more tasteful!</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In this short video Yorick shows you how a Classical Companion might look. Remembering Dante in the Divine Comedy, he chose Virgil.</a:t>
            </a:r>
          </a:p>
        </p:txBody>
      </p:sp>
      <p:sp>
        <p:nvSpPr>
          <p:cNvPr id="103429" name="Text Box 3"/>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6CD8C733-7608-A44F-8983-FFB031419175}"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33</a:t>
            </a:fld>
            <a:endParaRPr lang="en-US" sz="1200">
              <a:solidFill>
                <a:srgbClr val="000000"/>
              </a:solidFill>
            </a:endParaRPr>
          </a:p>
        </p:txBody>
      </p:sp>
      <p:sp>
        <p:nvSpPr>
          <p:cNvPr id="103430" name="Rectangle 5"/>
          <p:cNvSpPr>
            <a:spLocks noGrp="1" noChangeArrowheads="1"/>
          </p:cNvSpPr>
          <p:nvPr>
            <p:ph type="sldImg"/>
          </p:nvPr>
        </p:nvSpPr>
        <p:spPr>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106498" name="Rectangle 9"/>
          <p:cNvSpPr>
            <a:spLocks noGrp="1" noChangeArrowheads="1"/>
          </p:cNvSpPr>
          <p:nvPr>
            <p:ph type="sldNum" sz="quarter"/>
          </p:nvPr>
        </p:nvSpPr>
        <p:spPr>
          <a:noFill/>
        </p:spPr>
        <p:txBody>
          <a:bodyPr/>
          <a:lstStyle/>
          <a:p>
            <a:fld id="{E3FA46E7-5977-3F4E-B564-B14299CC88F0}" type="slidenum">
              <a:rPr lang="en-US"/>
              <a:pPr/>
              <a:t>35</a:t>
            </a:fld>
            <a:endParaRPr lang="en-US"/>
          </a:p>
        </p:txBody>
      </p:sp>
      <p:sp>
        <p:nvSpPr>
          <p:cNvPr id="106499" name="Text Box 1"/>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49D7E2C4-D3F4-DB4D-829C-CE3A286FE2B6}"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35</a:t>
            </a:fld>
            <a:endParaRPr lang="en-US" sz="1200">
              <a:solidFill>
                <a:srgbClr val="000000"/>
              </a:solidFill>
            </a:endParaRPr>
          </a:p>
        </p:txBody>
      </p:sp>
      <p:sp>
        <p:nvSpPr>
          <p:cNvPr id="106500" name="Text Box 2"/>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106501" name="Text Box 3"/>
          <p:cNvSpPr>
            <a:spLocks noChangeArrowheads="1"/>
          </p:cNvSpPr>
          <p:nvPr>
            <p:ph type="body"/>
          </p:nvPr>
        </p:nvSpPr>
        <p:spPr>
          <a:xfrm>
            <a:off x="889000" y="4686300"/>
            <a:ext cx="4884738" cy="4529138"/>
          </a:xfrm>
          <a:noFill/>
          <a:ln/>
        </p:spPr>
        <p:txBody>
          <a:bodyPr/>
          <a:lstStyle/>
          <a:p>
            <a:pPr eaLnBrk="1" hangingPunct="1">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atin typeface="Arial" charset="0"/>
              </a:rPr>
              <a:t>If Virgil has unsettled some of you, I can assure all of you that he has a very serious academic purpose. </a:t>
            </a:r>
          </a:p>
          <a:p>
            <a:pPr eaLnBrk="1" hangingPunct="1">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atin typeface="Arial" charset="0"/>
            </a:endParaRPr>
          </a:p>
          <a:p>
            <a:pPr eaLnBrk="1" hangingPunct="1">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atin typeface="Arial" charset="0"/>
              </a:rPr>
              <a:t>A Classical Companion could extract data from anywhere on the web automatically without the user’s intervention. He could accompany a scholar to museums or archaeological sites, but its greatest potential probably lies in making our subject accessible to anyone anywhere.</a:t>
            </a:r>
          </a:p>
          <a:p>
            <a:pPr eaLnBrk="1" hangingPunct="1">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atin typeface="Arial" charset="0"/>
            </a:endParaRPr>
          </a:p>
          <a:p>
            <a:pPr eaLnBrk="1" hangingPunct="1">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atin typeface="Arial" charset="0"/>
              </a:rPr>
              <a:t>Since Human Language Technology already enables voice recognition in many languages the Companion could help us to cross language barriers.</a:t>
            </a:r>
          </a:p>
          <a:p>
            <a:pPr eaLnBrk="1" hangingPunct="1">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atin typeface="Arial" charset="0"/>
            </a:endParaRPr>
          </a:p>
          <a:p>
            <a:pPr eaLnBrk="1" hangingPunct="1">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atin typeface="Arial" charset="0"/>
              </a:rPr>
              <a:t>If you found an avatar  Companion tedious, he/his knowledge base could be transformed into text at the bottom of your screen.</a:t>
            </a:r>
          </a:p>
          <a:p>
            <a:pPr eaLnBrk="1" hangingPunct="1">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atin typeface="Arial" charset="0"/>
            </a:endParaRPr>
          </a:p>
          <a:p>
            <a:pPr eaLnBrk="1" hangingPunct="1">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atin typeface="Arial" charset="0"/>
              </a:rPr>
              <a:t>And if Wikipedia and Facebook fill you with horror, please remember that at the outset CLAROS will have more than 2 million classical records and images, and that there are any other scholarly resources on the web, such as TLG, Perseus, etc. from which data could be automatically extracted.</a:t>
            </a:r>
          </a:p>
        </p:txBody>
      </p:sp>
      <p:sp>
        <p:nvSpPr>
          <p:cNvPr id="106502" name="Rectangle 5"/>
          <p:cNvSpPr>
            <a:spLocks noGrp="1" noChangeArrowheads="1"/>
          </p:cNvSpPr>
          <p:nvPr>
            <p:ph type="sldImg"/>
          </p:nvPr>
        </p:nvSpPr>
        <p:spPr>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108546" name="Rectangle 9"/>
          <p:cNvSpPr>
            <a:spLocks noGrp="1" noChangeArrowheads="1"/>
          </p:cNvSpPr>
          <p:nvPr>
            <p:ph type="sldNum" sz="quarter"/>
          </p:nvPr>
        </p:nvSpPr>
        <p:spPr>
          <a:noFill/>
        </p:spPr>
        <p:txBody>
          <a:bodyPr/>
          <a:lstStyle/>
          <a:p>
            <a:fld id="{C9065758-0BA8-0444-9D3A-E4E0A5E49B37}" type="slidenum">
              <a:rPr lang="en-US"/>
              <a:pPr/>
              <a:t>36</a:t>
            </a:fld>
            <a:endParaRPr lang="en-US"/>
          </a:p>
        </p:txBody>
      </p:sp>
      <p:sp>
        <p:nvSpPr>
          <p:cNvPr id="108547" name="Text Box 1"/>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108548" name="Text Box 2"/>
          <p:cNvSpPr>
            <a:spLocks noChangeArrowheads="1"/>
          </p:cNvSpPr>
          <p:nvPr>
            <p:ph type="body"/>
          </p:nvPr>
        </p:nvSpPr>
        <p:spPr>
          <a:xfrm>
            <a:off x="889000" y="4686300"/>
            <a:ext cx="4884738" cy="4440238"/>
          </a:xfrm>
          <a:noFill/>
          <a:ln/>
        </p:spPr>
        <p:txBody>
          <a:bodyPr/>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atin typeface="Arial" charset="0"/>
              </a:rPr>
              <a:t>In conclusion, if we want our subject to have a future we must, of course, advance scholarship, but we must also make classical antiquity accessible to the public in ways they can understand. In today’s world we must attract people’s interest and must sustain it. Technology can help us to fire the imagination, inspire learning and promote the scholarship of classical antiquity. </a:t>
            </a:r>
          </a:p>
        </p:txBody>
      </p:sp>
      <p:sp>
        <p:nvSpPr>
          <p:cNvPr id="108549" name="Text Box 3"/>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ECB99B64-DC71-4F41-8D59-9C4DC9C001A5}"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36</a:t>
            </a:fld>
            <a:endParaRPr lang="en-US" sz="1200">
              <a:solidFill>
                <a:srgbClr val="000000"/>
              </a:solidFill>
            </a:endParaRPr>
          </a:p>
        </p:txBody>
      </p:sp>
      <p:sp>
        <p:nvSpPr>
          <p:cNvPr id="108550" name="Rectangle 5"/>
          <p:cNvSpPr>
            <a:spLocks noGrp="1" noChangeArrowheads="1"/>
          </p:cNvSpPr>
          <p:nvPr>
            <p:ph type="sldImg"/>
          </p:nvPr>
        </p:nvSpPr>
        <p:spPr>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110594" name="Rectangle 9"/>
          <p:cNvSpPr>
            <a:spLocks noGrp="1" noChangeArrowheads="1"/>
          </p:cNvSpPr>
          <p:nvPr>
            <p:ph type="sldNum" sz="quarter"/>
          </p:nvPr>
        </p:nvSpPr>
        <p:spPr>
          <a:noFill/>
        </p:spPr>
        <p:txBody>
          <a:bodyPr/>
          <a:lstStyle/>
          <a:p>
            <a:fld id="{5F6BCDCF-17CD-1049-87F9-27A5C70929DD}" type="slidenum">
              <a:rPr lang="en-US"/>
              <a:pPr/>
              <a:t>37</a:t>
            </a:fld>
            <a:endParaRPr lang="en-US"/>
          </a:p>
        </p:txBody>
      </p:sp>
      <p:sp>
        <p:nvSpPr>
          <p:cNvPr id="110595" name="Text Box 1"/>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110596" name="Text Box 2"/>
          <p:cNvSpPr>
            <a:spLocks noChangeArrowheads="1"/>
          </p:cNvSpPr>
          <p:nvPr>
            <p:ph type="body"/>
          </p:nvPr>
        </p:nvSpPr>
        <p:spPr>
          <a:xfrm>
            <a:off x="889000" y="4686300"/>
            <a:ext cx="4884738" cy="4440238"/>
          </a:xfrm>
          <a:noFill/>
          <a:ln/>
        </p:spPr>
        <p:txBody>
          <a:bodyPr/>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Another woman with a white dog would like to thank you for listening.</a:t>
            </a:r>
          </a:p>
        </p:txBody>
      </p:sp>
      <p:sp>
        <p:nvSpPr>
          <p:cNvPr id="110597" name="Text Box 3"/>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4AA97079-CEAC-1D4C-B50E-B0B01AE855C0}"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37</a:t>
            </a:fld>
            <a:endParaRPr lang="en-US" sz="1200">
              <a:solidFill>
                <a:srgbClr val="000000"/>
              </a:solidFill>
            </a:endParaRPr>
          </a:p>
        </p:txBody>
      </p:sp>
      <p:sp>
        <p:nvSpPr>
          <p:cNvPr id="110598" name="Rectangle 5"/>
          <p:cNvSpPr>
            <a:spLocks noGrp="1" noChangeArrowheads="1"/>
          </p:cNvSpPr>
          <p:nvPr>
            <p:ph type="sldImg"/>
          </p:nvPr>
        </p:nvSpPr>
        <p:spPr>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112642" name="Rectangle 9"/>
          <p:cNvSpPr>
            <a:spLocks noGrp="1" noChangeArrowheads="1"/>
          </p:cNvSpPr>
          <p:nvPr>
            <p:ph type="sldNum" sz="quarter"/>
          </p:nvPr>
        </p:nvSpPr>
        <p:spPr>
          <a:noFill/>
        </p:spPr>
        <p:txBody>
          <a:bodyPr/>
          <a:lstStyle/>
          <a:p>
            <a:fld id="{1DA2EC37-4FE6-CB49-BC6A-7CAACAA59A50}" type="slidenum">
              <a:rPr lang="en-US"/>
              <a:pPr/>
              <a:t>38</a:t>
            </a:fld>
            <a:endParaRPr lang="en-US"/>
          </a:p>
        </p:txBody>
      </p:sp>
      <p:sp>
        <p:nvSpPr>
          <p:cNvPr id="112643" name="Text Box 1"/>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112644" name="Text Box 2"/>
          <p:cNvSpPr>
            <a:spLocks noChangeArrowheads="1"/>
          </p:cNvSpPr>
          <p:nvPr>
            <p:ph type="body"/>
          </p:nvPr>
        </p:nvSpPr>
        <p:spPr>
          <a:xfrm>
            <a:off x="889000" y="4686300"/>
            <a:ext cx="4881563" cy="4537075"/>
          </a:xfrm>
          <a:noFill/>
          <a:ln/>
        </p:spPr>
        <p:txBody>
          <a:bodyPr wrap="none" anchor="ctr"/>
          <a:lstStyle/>
          <a:p>
            <a:endParaRPr lang="en-US"/>
          </a:p>
        </p:txBody>
      </p:sp>
      <p:sp>
        <p:nvSpPr>
          <p:cNvPr id="112645" name="Text Box 3"/>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C756557A-DB7D-6F4D-A3F8-5EF48682675C}"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38</a:t>
            </a:fld>
            <a:endParaRPr lang="en-US" sz="1200">
              <a:solidFill>
                <a:srgbClr val="000000"/>
              </a:solidFill>
            </a:endParaRPr>
          </a:p>
        </p:txBody>
      </p:sp>
      <p:sp>
        <p:nvSpPr>
          <p:cNvPr id="112646" name="Rectangle 5"/>
          <p:cNvSpPr>
            <a:spLocks noGrp="1" noChangeArrowheads="1"/>
          </p:cNvSpPr>
          <p:nvPr>
            <p:ph type="sldImg"/>
          </p:nvPr>
        </p:nvSpPr>
        <p:spPr>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47106" name="Rectangle 9"/>
          <p:cNvSpPr>
            <a:spLocks noGrp="1" noChangeArrowheads="1"/>
          </p:cNvSpPr>
          <p:nvPr>
            <p:ph type="sldNum" sz="quarter"/>
          </p:nvPr>
        </p:nvSpPr>
        <p:spPr>
          <a:noFill/>
        </p:spPr>
        <p:txBody>
          <a:bodyPr/>
          <a:lstStyle/>
          <a:p>
            <a:fld id="{2CC0863D-D7AF-2E49-96A4-F9BB01876C86}" type="slidenum">
              <a:rPr lang="en-US"/>
              <a:pPr/>
              <a:t>5</a:t>
            </a:fld>
            <a:endParaRPr lang="en-US"/>
          </a:p>
        </p:txBody>
      </p:sp>
      <p:sp>
        <p:nvSpPr>
          <p:cNvPr id="47107" name="Text Box 1"/>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47108" name="Text Box 2"/>
          <p:cNvSpPr>
            <a:spLocks noChangeArrowheads="1"/>
          </p:cNvSpPr>
          <p:nvPr>
            <p:ph type="body"/>
          </p:nvPr>
        </p:nvSpPr>
        <p:spPr>
          <a:xfrm>
            <a:off x="889000" y="4686300"/>
            <a:ext cx="4884738" cy="4440238"/>
          </a:xfrm>
          <a:noFill/>
          <a:ln/>
        </p:spPr>
        <p:txBody>
          <a:bodyPr/>
          <a:lstStyle/>
          <a:p>
            <a:pPr eaLnBrk="1" hangingPunct="1">
              <a:spcBef>
                <a:spcPct val="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atin typeface="Arial" charset="0"/>
              </a:rPr>
              <a:t>This international multi-disciplinary initiative is led by the Beazley Archive, from its new home, in the Ioannou School, adjacent to  its old home in the Ashmolean Museum. </a:t>
            </a:r>
          </a:p>
          <a:p>
            <a:pPr eaLnBrk="1" hangingPunct="1">
              <a:spcBef>
                <a:spcPct val="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atin typeface="Arial" charset="0"/>
              </a:rPr>
              <a:t>Two 19</a:t>
            </a:r>
            <a:r>
              <a:rPr lang="en-US" baseline="30000">
                <a:latin typeface="Arial" charset="0"/>
              </a:rPr>
              <a:t>th</a:t>
            </a:r>
            <a:r>
              <a:rPr lang="en-US">
                <a:latin typeface="Arial" charset="0"/>
              </a:rPr>
              <a:t> century houses in the foreground, where you see the brickwork, were joined to a new building in the background. The Archive is on the top floor.</a:t>
            </a:r>
          </a:p>
        </p:txBody>
      </p:sp>
      <p:sp>
        <p:nvSpPr>
          <p:cNvPr id="47109" name="Text Box 3"/>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1C18D71B-4B34-F34E-9CE4-AA5CE1EC6EB1}"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5</a:t>
            </a:fld>
            <a:endParaRPr lang="en-US" sz="1200">
              <a:solidFill>
                <a:srgbClr val="000000"/>
              </a:solidFill>
            </a:endParaRPr>
          </a:p>
        </p:txBody>
      </p:sp>
      <p:sp>
        <p:nvSpPr>
          <p:cNvPr id="47110" name="Rectangle 5"/>
          <p:cNvSpPr>
            <a:spLocks noGrp="1" noChangeArrowheads="1"/>
          </p:cNvSpPr>
          <p:nvPr>
            <p:ph type="sldImg"/>
          </p:nvPr>
        </p:nvSpPr>
        <p:spPr>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49154" name="Rectangle 9"/>
          <p:cNvSpPr>
            <a:spLocks noGrp="1" noChangeArrowheads="1"/>
          </p:cNvSpPr>
          <p:nvPr>
            <p:ph type="sldNum" sz="quarter"/>
          </p:nvPr>
        </p:nvSpPr>
        <p:spPr>
          <a:noFill/>
        </p:spPr>
        <p:txBody>
          <a:bodyPr/>
          <a:lstStyle/>
          <a:p>
            <a:fld id="{A6024766-93D4-D14A-A3FA-CDFA0A0F7CCD}" type="slidenum">
              <a:rPr lang="en-US"/>
              <a:pPr/>
              <a:t>6</a:t>
            </a:fld>
            <a:endParaRPr lang="en-US"/>
          </a:p>
        </p:txBody>
      </p:sp>
      <p:sp>
        <p:nvSpPr>
          <p:cNvPr id="49155" name="Text Box 1"/>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49156" name="Text Box 2"/>
          <p:cNvSpPr>
            <a:spLocks noChangeArrowheads="1"/>
          </p:cNvSpPr>
          <p:nvPr>
            <p:ph type="body"/>
          </p:nvPr>
        </p:nvSpPr>
        <p:spPr>
          <a:xfrm>
            <a:off x="889000" y="4686300"/>
            <a:ext cx="4884738" cy="4440238"/>
          </a:xfrm>
          <a:noFill/>
          <a:ln/>
        </p:spPr>
        <p:txBody>
          <a:bodyPr/>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The Beazley web site is the model for CLAROS because it serves a broad range of users, from the senior scholar to the school child, from the museum curator and visitor to the public at home. Like Beazley CLAROS is committed to advancing scholarship about classical antiquity and disseminating it widely.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The Dictionary and Tools, in the horizontal navigation bar, aid the non specialist, as do subject tabs. The search box, above the navigation bar, finds any type of information on the site. The serious scholar can go directly to the databases; the novice can browse.</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Our commitment to public service is explained by the Archive playing a key role in undergraduate and graduate teaching and research, and to it being in the basement of the Ashmolean Museum for nearly 40 years. User ‘feedback’ has never been far away!</a:t>
            </a:r>
          </a:p>
        </p:txBody>
      </p:sp>
      <p:sp>
        <p:nvSpPr>
          <p:cNvPr id="49157" name="Text Box 3"/>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A2D9211B-F264-3E43-A607-A891DFD98103}"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6</a:t>
            </a:fld>
            <a:endParaRPr lang="en-US" sz="1200">
              <a:solidFill>
                <a:srgbClr val="000000"/>
              </a:solidFill>
            </a:endParaRPr>
          </a:p>
        </p:txBody>
      </p:sp>
      <p:sp>
        <p:nvSpPr>
          <p:cNvPr id="49158" name="Rectangle 5"/>
          <p:cNvSpPr>
            <a:spLocks noGrp="1" noChangeArrowheads="1"/>
          </p:cNvSpPr>
          <p:nvPr>
            <p:ph type="sldImg"/>
          </p:nvPr>
        </p:nvSpPr>
        <p:spPr>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51202" name="Rectangle 9"/>
          <p:cNvSpPr>
            <a:spLocks noGrp="1" noChangeArrowheads="1"/>
          </p:cNvSpPr>
          <p:nvPr>
            <p:ph type="sldNum" sz="quarter"/>
          </p:nvPr>
        </p:nvSpPr>
        <p:spPr>
          <a:noFill/>
        </p:spPr>
        <p:txBody>
          <a:bodyPr/>
          <a:lstStyle/>
          <a:p>
            <a:fld id="{AE7A4F90-A6B0-D44B-8FB3-8746E910CBFE}" type="slidenum">
              <a:rPr lang="en-US"/>
              <a:pPr/>
              <a:t>7</a:t>
            </a:fld>
            <a:endParaRPr lang="en-US"/>
          </a:p>
        </p:txBody>
      </p:sp>
      <p:sp>
        <p:nvSpPr>
          <p:cNvPr id="51203" name="Text Box 1"/>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51204" name="Text Box 2"/>
          <p:cNvSpPr>
            <a:spLocks noChangeArrowheads="1"/>
          </p:cNvSpPr>
          <p:nvPr>
            <p:ph type="body"/>
          </p:nvPr>
        </p:nvSpPr>
        <p:spPr>
          <a:xfrm>
            <a:off x="889000" y="4686300"/>
            <a:ext cx="4884738" cy="4440238"/>
          </a:xfrm>
          <a:noFill/>
          <a:ln/>
        </p:spPr>
        <p:txBody>
          <a:bodyPr/>
          <a:lstStyle/>
          <a:p>
            <a:pPr eaLnBrk="1" hangingPunct="1">
              <a:spcBef>
                <a:spcPct val="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atin typeface="Arial" charset="0"/>
              </a:rPr>
              <a:t>We carried out our work among the plaster casts and visitors to the museum. We could ask them what they thought about the web site which was available in the gallery.</a:t>
            </a:r>
          </a:p>
        </p:txBody>
      </p:sp>
      <p:sp>
        <p:nvSpPr>
          <p:cNvPr id="51205" name="Text Box 3"/>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7D45E2AB-ED14-D249-9DE6-F60C2005055B}"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7</a:t>
            </a:fld>
            <a:endParaRPr lang="en-US" sz="1200">
              <a:solidFill>
                <a:srgbClr val="000000"/>
              </a:solidFill>
            </a:endParaRPr>
          </a:p>
        </p:txBody>
      </p:sp>
      <p:sp>
        <p:nvSpPr>
          <p:cNvPr id="51206" name="Rectangle 5"/>
          <p:cNvSpPr>
            <a:spLocks noGrp="1" noChangeArrowheads="1"/>
          </p:cNvSpPr>
          <p:nvPr>
            <p:ph type="sldImg"/>
          </p:nvPr>
        </p:nvSpPr>
        <p:spPr>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53250" name="Rectangle 9"/>
          <p:cNvSpPr>
            <a:spLocks noGrp="1" noChangeArrowheads="1"/>
          </p:cNvSpPr>
          <p:nvPr>
            <p:ph type="sldNum" sz="quarter"/>
          </p:nvPr>
        </p:nvSpPr>
        <p:spPr>
          <a:noFill/>
        </p:spPr>
        <p:txBody>
          <a:bodyPr/>
          <a:lstStyle/>
          <a:p>
            <a:fld id="{2716103D-309C-FF4D-98F3-5FE45DB02539}" type="slidenum">
              <a:rPr lang="en-US"/>
              <a:pPr/>
              <a:t>8</a:t>
            </a:fld>
            <a:endParaRPr lang="en-US"/>
          </a:p>
        </p:txBody>
      </p:sp>
      <p:sp>
        <p:nvSpPr>
          <p:cNvPr id="53251" name="Text Box 1"/>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53252" name="Text Box 2"/>
          <p:cNvSpPr>
            <a:spLocks noChangeArrowheads="1"/>
          </p:cNvSpPr>
          <p:nvPr>
            <p:ph type="body"/>
          </p:nvPr>
        </p:nvSpPr>
        <p:spPr>
          <a:xfrm>
            <a:off x="889000" y="4686300"/>
            <a:ext cx="4884738" cy="5026025"/>
          </a:xfrm>
          <a:noFill/>
          <a:ln/>
        </p:spPr>
        <p:txBody>
          <a:bodyPr/>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By transferring this broad-public access model to CLAROS all of our colleagues listed on the left side of the Home Page can deliver their data to many different types of users from the launch of the system.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You will notice that one, the Lexicon of Greek Personal Names, is not an art resource.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The Lexicon records names that can appear in literature, documents and on art objects.  Academically the Lexicon enables CLAROS academically to begin to unite classical art with its literate societies, and technically to build bridges to the large and well-developed digital worlds of literature and documents. This is a holistic approach to classical antiquity.</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We started with objects because that is what the Archive studies. We invited partners to work with us who had large and well developed digital assets. We had worked with them for many years; we respected and trusted each other, and we shared the vision of bringing our data together. As this audience will know, they are the world class research centres.</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 We are not an ‘exclusive club’; we are a foundation on which to build, to welcome others and to transfer our accrued knowledge and expertise for their benefit.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We will welcome others and we will transfer our accrued knowledge for their benefit.</a:t>
            </a:r>
          </a:p>
        </p:txBody>
      </p:sp>
      <p:sp>
        <p:nvSpPr>
          <p:cNvPr id="53253" name="Text Box 3"/>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BE3C4994-C212-504F-9429-AFFE6EAFF84B}"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8</a:t>
            </a:fld>
            <a:endParaRPr lang="en-US" sz="1200">
              <a:solidFill>
                <a:srgbClr val="000000"/>
              </a:solidFill>
            </a:endParaRPr>
          </a:p>
        </p:txBody>
      </p:sp>
      <p:sp>
        <p:nvSpPr>
          <p:cNvPr id="53254" name="Rectangle 5"/>
          <p:cNvSpPr>
            <a:spLocks noGrp="1" noChangeArrowheads="1"/>
          </p:cNvSpPr>
          <p:nvPr>
            <p:ph type="sldImg"/>
          </p:nvPr>
        </p:nvSpPr>
        <p:spPr>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55298" name="Rectangle 9"/>
          <p:cNvSpPr>
            <a:spLocks noGrp="1" noChangeArrowheads="1"/>
          </p:cNvSpPr>
          <p:nvPr>
            <p:ph type="sldNum" sz="quarter"/>
          </p:nvPr>
        </p:nvSpPr>
        <p:spPr>
          <a:noFill/>
        </p:spPr>
        <p:txBody>
          <a:bodyPr/>
          <a:lstStyle/>
          <a:p>
            <a:fld id="{3E493299-9D3E-6B4D-9BDF-D83D5D156BBD}" type="slidenum">
              <a:rPr lang="en-US"/>
              <a:pPr/>
              <a:t>9</a:t>
            </a:fld>
            <a:endParaRPr lang="en-US"/>
          </a:p>
        </p:txBody>
      </p:sp>
      <p:sp>
        <p:nvSpPr>
          <p:cNvPr id="55299" name="Text Box 1"/>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55300" name="Text Box 2"/>
          <p:cNvSpPr>
            <a:spLocks noChangeArrowheads="1"/>
          </p:cNvSpPr>
          <p:nvPr>
            <p:ph type="body"/>
          </p:nvPr>
        </p:nvSpPr>
        <p:spPr>
          <a:xfrm>
            <a:off x="889000" y="4686300"/>
            <a:ext cx="4884738" cy="4440238"/>
          </a:xfrm>
          <a:noFill/>
          <a:ln/>
        </p:spPr>
        <p:txBody>
          <a:bodyPr/>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atin typeface="Arial"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atin typeface="Arial" charset="0"/>
              </a:rPr>
              <a:t>When this presentation is given in Oxford next month four technical experts will speak. Today, thanks to the support of the DAI, our dataweb developer,  Graham Klyne, is here with me to provide an overview of the technical work being carried out by Greg Parker, Andrew Zisserman and Yorick Wilks.</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atin typeface="Arial"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Reinhard Foertsch and Robert Kummer will join him to speak about Cologne’s very significant contribution to CLAROS.</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As project director I will speak briefly about CLAROS’ content and purpose. </a:t>
            </a:r>
          </a:p>
        </p:txBody>
      </p:sp>
      <p:sp>
        <p:nvSpPr>
          <p:cNvPr id="55301" name="Text Box 3"/>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2CFB6547-478B-D445-9910-56BBC1AF1A1C}"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9</a:t>
            </a:fld>
            <a:endParaRPr lang="en-US" sz="1200">
              <a:solidFill>
                <a:srgbClr val="000000"/>
              </a:solidFill>
            </a:endParaRPr>
          </a:p>
        </p:txBody>
      </p:sp>
      <p:sp>
        <p:nvSpPr>
          <p:cNvPr id="55302" name="Rectangle 5"/>
          <p:cNvSpPr>
            <a:spLocks noGrp="1" noChangeArrowheads="1"/>
          </p:cNvSpPr>
          <p:nvPr>
            <p:ph type="sldImg"/>
          </p:nvPr>
        </p:nvSpPr>
        <p:spPr>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57346" name="Rectangle 9"/>
          <p:cNvSpPr>
            <a:spLocks noGrp="1" noChangeArrowheads="1"/>
          </p:cNvSpPr>
          <p:nvPr>
            <p:ph type="sldNum" sz="quarter"/>
          </p:nvPr>
        </p:nvSpPr>
        <p:spPr>
          <a:noFill/>
        </p:spPr>
        <p:txBody>
          <a:bodyPr/>
          <a:lstStyle/>
          <a:p>
            <a:fld id="{3F8FA0EA-EC71-2B40-A7BF-E4D869894C04}" type="slidenum">
              <a:rPr lang="en-US"/>
              <a:pPr/>
              <a:t>10</a:t>
            </a:fld>
            <a:endParaRPr lang="en-US"/>
          </a:p>
        </p:txBody>
      </p:sp>
      <p:sp>
        <p:nvSpPr>
          <p:cNvPr id="57347" name="Text Box 1"/>
          <p:cNvSpPr txBox="1">
            <a:spLocks noChangeArrowheads="1"/>
          </p:cNvSpPr>
          <p:nvPr/>
        </p:nvSpPr>
        <p:spPr bwMode="auto">
          <a:xfrm>
            <a:off x="1111250" y="739775"/>
            <a:ext cx="4441825" cy="370046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57348" name="Text Box 2"/>
          <p:cNvSpPr>
            <a:spLocks noChangeArrowheads="1"/>
          </p:cNvSpPr>
          <p:nvPr>
            <p:ph type="body"/>
          </p:nvPr>
        </p:nvSpPr>
        <p:spPr>
          <a:xfrm>
            <a:off x="889000" y="4686300"/>
            <a:ext cx="4884738" cy="4440238"/>
          </a:xfrm>
          <a:noFill/>
          <a:ln/>
        </p:spPr>
        <p:txBody>
          <a:bodyPr/>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The art of ancient Greece and Rome is well known to this audience – sculpture, architecture, painting, pottery and gems, bronzes and terracottas – an art known, collected and exhibited in the great museums of the world.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atin typeface="Arial" charset="0"/>
              </a:rPr>
              <a:t>The Beazley Archive and its art colleagues in CLAROS document these objects. Over thirty years we have created catalogues of museum holdings with the type of scholarly documentation that very few can afford to carry out on their own. We can do it because we are research centres in major universities.</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atin typeface="Arial" charset="0"/>
            </a:endParaRPr>
          </a:p>
        </p:txBody>
      </p:sp>
      <p:sp>
        <p:nvSpPr>
          <p:cNvPr id="57349" name="Text Box 3"/>
          <p:cNvSpPr txBox="1">
            <a:spLocks noChangeArrowheads="1"/>
          </p:cNvSpPr>
          <p:nvPr/>
        </p:nvSpPr>
        <p:spPr bwMode="auto">
          <a:xfrm>
            <a:off x="3775075" y="9372600"/>
            <a:ext cx="2887663" cy="493713"/>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9DE289FA-A31D-1A4D-84CE-F6190AFD661F}"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10</a:t>
            </a:fld>
            <a:endParaRPr lang="en-US" sz="1200">
              <a:solidFill>
                <a:srgbClr val="000000"/>
              </a:solidFill>
            </a:endParaRPr>
          </a:p>
        </p:txBody>
      </p:sp>
      <p:sp>
        <p:nvSpPr>
          <p:cNvPr id="57350" name="Rectangle 5"/>
          <p:cNvSpPr>
            <a:spLocks noGrp="1" noChangeArrowheads="1"/>
          </p:cNvSpPr>
          <p:nvPr>
            <p:ph type="sldImg"/>
          </p:nvPr>
        </p:nvSpPr>
        <p:spPr>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x-none"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1925" y="287338"/>
            <a:ext cx="1941513" cy="5334000"/>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685800" y="287338"/>
            <a:ext cx="5673725" cy="5334000"/>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x-none" smtClean="0"/>
              <a:t>Click to edit Master subtitle style</a:t>
            </a:r>
            <a:endParaRPr lang="en-US"/>
          </a:p>
        </p:txBody>
      </p:sp>
      <p:sp>
        <p:nvSpPr>
          <p:cNvPr id="4" name="Rectangle 5"/>
          <p:cNvSpPr>
            <a:spLocks noGrp="1" noChangeArrowheads="1"/>
          </p:cNvSpPr>
          <p:nvPr>
            <p:ph type="dt" idx="10"/>
          </p:nvPr>
        </p:nvSpPr>
        <p:spPr>
          <a:ln/>
        </p:spPr>
        <p:txBody>
          <a:bodyPr/>
          <a:lstStyle>
            <a:lvl1pPr>
              <a:defRPr/>
            </a:lvl1pPr>
          </a:lstStyle>
          <a:p>
            <a:r>
              <a:rPr lang="en-US"/>
              <a:t>Berlin</a:t>
            </a:r>
          </a:p>
          <a:p>
            <a:r>
              <a:rPr lang="en-US"/>
              <a:t>28 August 2009</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Rectangle 5"/>
          <p:cNvSpPr>
            <a:spLocks noGrp="1" noChangeArrowheads="1"/>
          </p:cNvSpPr>
          <p:nvPr>
            <p:ph type="dt" idx="10"/>
          </p:nvPr>
        </p:nvSpPr>
        <p:spPr>
          <a:ln/>
        </p:spPr>
        <p:txBody>
          <a:bodyPr/>
          <a:lstStyle>
            <a:lvl1pPr>
              <a:defRPr/>
            </a:lvl1pPr>
          </a:lstStyle>
          <a:p>
            <a:r>
              <a:rPr lang="en-US"/>
              <a:t>Berlin</a:t>
            </a:r>
          </a:p>
          <a:p>
            <a:r>
              <a:rPr lang="en-US"/>
              <a:t>28 August 2009</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x-none" smtClean="0"/>
              <a:t>Click to edit Master text styles</a:t>
            </a:r>
          </a:p>
        </p:txBody>
      </p:sp>
      <p:sp>
        <p:nvSpPr>
          <p:cNvPr id="4" name="Rectangle 5"/>
          <p:cNvSpPr>
            <a:spLocks noGrp="1" noChangeArrowheads="1"/>
          </p:cNvSpPr>
          <p:nvPr>
            <p:ph type="dt" idx="10"/>
          </p:nvPr>
        </p:nvSpPr>
        <p:spPr>
          <a:ln/>
        </p:spPr>
        <p:txBody>
          <a:bodyPr/>
          <a:lstStyle>
            <a:lvl1pPr>
              <a:defRPr/>
            </a:lvl1pPr>
          </a:lstStyle>
          <a:p>
            <a:r>
              <a:rPr lang="en-US"/>
              <a:t>Berlin</a:t>
            </a:r>
          </a:p>
          <a:p>
            <a:r>
              <a:rPr lang="en-US"/>
              <a:t>28 August 2009</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685800" y="1511300"/>
            <a:ext cx="3806825" cy="4110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5025" y="1511300"/>
            <a:ext cx="3808413" cy="4110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Rectangle 5"/>
          <p:cNvSpPr>
            <a:spLocks noGrp="1" noChangeArrowheads="1"/>
          </p:cNvSpPr>
          <p:nvPr>
            <p:ph type="dt" idx="10"/>
          </p:nvPr>
        </p:nvSpPr>
        <p:spPr>
          <a:ln/>
        </p:spPr>
        <p:txBody>
          <a:bodyPr/>
          <a:lstStyle>
            <a:lvl1pPr>
              <a:defRPr/>
            </a:lvl1pPr>
          </a:lstStyle>
          <a:p>
            <a:r>
              <a:rPr lang="en-US"/>
              <a:t>Berlin</a:t>
            </a:r>
          </a:p>
          <a:p>
            <a:r>
              <a:rPr lang="en-US"/>
              <a:t>28 August 2009</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Rectangle 5"/>
          <p:cNvSpPr>
            <a:spLocks noGrp="1" noChangeArrowheads="1"/>
          </p:cNvSpPr>
          <p:nvPr>
            <p:ph type="dt" idx="10"/>
          </p:nvPr>
        </p:nvSpPr>
        <p:spPr>
          <a:ln/>
        </p:spPr>
        <p:txBody>
          <a:bodyPr/>
          <a:lstStyle>
            <a:lvl1pPr>
              <a:defRPr/>
            </a:lvl1pPr>
          </a:lstStyle>
          <a:p>
            <a:r>
              <a:rPr lang="en-US"/>
              <a:t>Berlin</a:t>
            </a:r>
          </a:p>
          <a:p>
            <a:r>
              <a:rPr lang="en-US"/>
              <a:t>28 August 2009</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Rectangle 5"/>
          <p:cNvSpPr>
            <a:spLocks noGrp="1" noChangeArrowheads="1"/>
          </p:cNvSpPr>
          <p:nvPr>
            <p:ph type="dt" idx="10"/>
          </p:nvPr>
        </p:nvSpPr>
        <p:spPr>
          <a:ln/>
        </p:spPr>
        <p:txBody>
          <a:bodyPr/>
          <a:lstStyle>
            <a:lvl1pPr>
              <a:defRPr/>
            </a:lvl1pPr>
          </a:lstStyle>
          <a:p>
            <a:r>
              <a:rPr lang="en-US"/>
              <a:t>Berlin</a:t>
            </a:r>
          </a:p>
          <a:p>
            <a:r>
              <a:rPr lang="en-US"/>
              <a:t>28 August 2009</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idx="10"/>
          </p:nvPr>
        </p:nvSpPr>
        <p:spPr>
          <a:ln/>
        </p:spPr>
        <p:txBody>
          <a:bodyPr/>
          <a:lstStyle>
            <a:lvl1pPr>
              <a:defRPr/>
            </a:lvl1pPr>
          </a:lstStyle>
          <a:p>
            <a:r>
              <a:rPr lang="en-US"/>
              <a:t>Berlin</a:t>
            </a:r>
          </a:p>
          <a:p>
            <a:r>
              <a:rPr lang="en-US"/>
              <a:t>28 August 2009</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Rectangle 5"/>
          <p:cNvSpPr>
            <a:spLocks noGrp="1" noChangeArrowheads="1"/>
          </p:cNvSpPr>
          <p:nvPr>
            <p:ph type="dt" idx="10"/>
          </p:nvPr>
        </p:nvSpPr>
        <p:spPr>
          <a:ln/>
        </p:spPr>
        <p:txBody>
          <a:bodyPr/>
          <a:lstStyle>
            <a:lvl1pPr>
              <a:defRPr/>
            </a:lvl1pPr>
          </a:lstStyle>
          <a:p>
            <a:r>
              <a:rPr lang="en-US"/>
              <a:t>Berlin</a:t>
            </a:r>
          </a:p>
          <a:p>
            <a:r>
              <a:rPr lang="en-US"/>
              <a:t>28 August 2009</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Rectangle 5"/>
          <p:cNvSpPr>
            <a:spLocks noGrp="1" noChangeArrowheads="1"/>
          </p:cNvSpPr>
          <p:nvPr>
            <p:ph type="dt" idx="10"/>
          </p:nvPr>
        </p:nvSpPr>
        <p:spPr>
          <a:ln/>
        </p:spPr>
        <p:txBody>
          <a:bodyPr/>
          <a:lstStyle>
            <a:lvl1pPr>
              <a:defRPr/>
            </a:lvl1pPr>
          </a:lstStyle>
          <a:p>
            <a:r>
              <a:rPr lang="en-US"/>
              <a:t>Berlin</a:t>
            </a:r>
          </a:p>
          <a:p>
            <a:r>
              <a:rPr lang="en-US"/>
              <a:t>28 August 2009</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Rectangle 5"/>
          <p:cNvSpPr>
            <a:spLocks noGrp="1" noChangeArrowheads="1"/>
          </p:cNvSpPr>
          <p:nvPr>
            <p:ph type="dt" idx="10"/>
          </p:nvPr>
        </p:nvSpPr>
        <p:spPr>
          <a:ln/>
        </p:spPr>
        <p:txBody>
          <a:bodyPr/>
          <a:lstStyle>
            <a:lvl1pPr>
              <a:defRPr/>
            </a:lvl1pPr>
          </a:lstStyle>
          <a:p>
            <a:r>
              <a:rPr lang="en-US"/>
              <a:t>Berlin</a:t>
            </a:r>
          </a:p>
          <a:p>
            <a:r>
              <a:rPr lang="en-US"/>
              <a:t>28 August 2009</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1925" y="287338"/>
            <a:ext cx="1941513" cy="5334000"/>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685800" y="287338"/>
            <a:ext cx="5673725" cy="5334000"/>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Rectangle 5"/>
          <p:cNvSpPr>
            <a:spLocks noGrp="1" noChangeArrowheads="1"/>
          </p:cNvSpPr>
          <p:nvPr>
            <p:ph type="dt" idx="10"/>
          </p:nvPr>
        </p:nvSpPr>
        <p:spPr>
          <a:ln/>
        </p:spPr>
        <p:txBody>
          <a:bodyPr/>
          <a:lstStyle>
            <a:lvl1pPr>
              <a:defRPr/>
            </a:lvl1pPr>
          </a:lstStyle>
          <a:p>
            <a:r>
              <a:rPr lang="en-US"/>
              <a:t>Berlin</a:t>
            </a:r>
          </a:p>
          <a:p>
            <a:r>
              <a:rPr lang="en-US"/>
              <a:t>28 August 2009</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x-none" smtClean="0"/>
              <a:t>Click to edit Master subtitle style</a:t>
            </a:r>
            <a:endParaRPr lang="en-US"/>
          </a:p>
        </p:txBody>
      </p:sp>
      <p:sp>
        <p:nvSpPr>
          <p:cNvPr id="4" name="Rectangle 5"/>
          <p:cNvSpPr>
            <a:spLocks noGrp="1" noChangeArrowheads="1"/>
          </p:cNvSpPr>
          <p:nvPr>
            <p:ph type="dt" idx="10"/>
          </p:nvPr>
        </p:nvSpPr>
        <p:spPr>
          <a:ln/>
        </p:spPr>
        <p:txBody>
          <a:bodyPr/>
          <a:lstStyle>
            <a:lvl1pPr>
              <a:defRPr/>
            </a:lvl1pPr>
          </a:lstStyle>
          <a:p>
            <a:r>
              <a:rPr lang="en-US"/>
              <a:t>August 26, 2009</a:t>
            </a:r>
          </a:p>
        </p:txBody>
      </p:sp>
      <p:sp>
        <p:nvSpPr>
          <p:cNvPr id="5" name="Rectangle 6"/>
          <p:cNvSpPr>
            <a:spLocks noGrp="1" noChangeArrowheads="1"/>
          </p:cNvSpPr>
          <p:nvPr>
            <p:ph type="sldNum" idx="11"/>
          </p:nvPr>
        </p:nvSpPr>
        <p:spPr>
          <a:ln/>
        </p:spPr>
        <p:txBody>
          <a:bodyPr/>
          <a:lstStyle>
            <a:lvl1pPr>
              <a:defRPr/>
            </a:lvl1pPr>
          </a:lstStyle>
          <a:p>
            <a:r>
              <a:rPr lang="en-US"/>
              <a:t>Page </a:t>
            </a:r>
            <a:fld id="{7A030802-D0DC-194A-B1EF-CAFB0652E055}" type="slidenum">
              <a:rPr lang="en-US"/>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Rectangle 5"/>
          <p:cNvSpPr>
            <a:spLocks noGrp="1" noChangeArrowheads="1"/>
          </p:cNvSpPr>
          <p:nvPr>
            <p:ph type="dt" idx="10"/>
          </p:nvPr>
        </p:nvSpPr>
        <p:spPr>
          <a:ln/>
        </p:spPr>
        <p:txBody>
          <a:bodyPr/>
          <a:lstStyle>
            <a:lvl1pPr>
              <a:defRPr/>
            </a:lvl1pPr>
          </a:lstStyle>
          <a:p>
            <a:r>
              <a:rPr lang="en-US"/>
              <a:t>August 26, 2009</a:t>
            </a:r>
          </a:p>
        </p:txBody>
      </p:sp>
      <p:sp>
        <p:nvSpPr>
          <p:cNvPr id="5" name="Rectangle 6"/>
          <p:cNvSpPr>
            <a:spLocks noGrp="1" noChangeArrowheads="1"/>
          </p:cNvSpPr>
          <p:nvPr>
            <p:ph type="sldNum" idx="11"/>
          </p:nvPr>
        </p:nvSpPr>
        <p:spPr>
          <a:ln/>
        </p:spPr>
        <p:txBody>
          <a:bodyPr/>
          <a:lstStyle>
            <a:lvl1pPr>
              <a:defRPr/>
            </a:lvl1pPr>
          </a:lstStyle>
          <a:p>
            <a:r>
              <a:rPr lang="en-US"/>
              <a:t>Page </a:t>
            </a:r>
            <a:fld id="{8BD34502-D72C-F847-81C3-02FA34183B7F}" type="slidenum">
              <a:rPr lang="en-US"/>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x-none" smtClean="0"/>
              <a:t>Click to edit Master text styles</a:t>
            </a:r>
          </a:p>
        </p:txBody>
      </p:sp>
      <p:sp>
        <p:nvSpPr>
          <p:cNvPr id="4" name="Rectangle 5"/>
          <p:cNvSpPr>
            <a:spLocks noGrp="1" noChangeArrowheads="1"/>
          </p:cNvSpPr>
          <p:nvPr>
            <p:ph type="dt" idx="10"/>
          </p:nvPr>
        </p:nvSpPr>
        <p:spPr>
          <a:ln/>
        </p:spPr>
        <p:txBody>
          <a:bodyPr/>
          <a:lstStyle>
            <a:lvl1pPr>
              <a:defRPr/>
            </a:lvl1pPr>
          </a:lstStyle>
          <a:p>
            <a:r>
              <a:rPr lang="en-US"/>
              <a:t>August 26, 2009</a:t>
            </a:r>
          </a:p>
        </p:txBody>
      </p:sp>
      <p:sp>
        <p:nvSpPr>
          <p:cNvPr id="5" name="Rectangle 6"/>
          <p:cNvSpPr>
            <a:spLocks noGrp="1" noChangeArrowheads="1"/>
          </p:cNvSpPr>
          <p:nvPr>
            <p:ph type="sldNum" idx="11"/>
          </p:nvPr>
        </p:nvSpPr>
        <p:spPr>
          <a:ln/>
        </p:spPr>
        <p:txBody>
          <a:bodyPr/>
          <a:lstStyle>
            <a:lvl1pPr>
              <a:defRPr/>
            </a:lvl1pPr>
          </a:lstStyle>
          <a:p>
            <a:r>
              <a:rPr lang="en-US"/>
              <a:t>Page </a:t>
            </a:r>
            <a:fld id="{9B01BE5E-42F4-E54F-BF34-B1F30656066D}" type="slidenum">
              <a:rPr lang="en-US"/>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685800" y="1511300"/>
            <a:ext cx="3806825" cy="4110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5025" y="1511300"/>
            <a:ext cx="3808413" cy="4110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Rectangle 5"/>
          <p:cNvSpPr>
            <a:spLocks noGrp="1" noChangeArrowheads="1"/>
          </p:cNvSpPr>
          <p:nvPr>
            <p:ph type="dt" idx="10"/>
          </p:nvPr>
        </p:nvSpPr>
        <p:spPr>
          <a:ln/>
        </p:spPr>
        <p:txBody>
          <a:bodyPr/>
          <a:lstStyle>
            <a:lvl1pPr>
              <a:defRPr/>
            </a:lvl1pPr>
          </a:lstStyle>
          <a:p>
            <a:r>
              <a:rPr lang="en-US"/>
              <a:t>August 26, 2009</a:t>
            </a:r>
          </a:p>
        </p:txBody>
      </p:sp>
      <p:sp>
        <p:nvSpPr>
          <p:cNvPr id="6" name="Rectangle 6"/>
          <p:cNvSpPr>
            <a:spLocks noGrp="1" noChangeArrowheads="1"/>
          </p:cNvSpPr>
          <p:nvPr>
            <p:ph type="sldNum" idx="11"/>
          </p:nvPr>
        </p:nvSpPr>
        <p:spPr>
          <a:ln/>
        </p:spPr>
        <p:txBody>
          <a:bodyPr/>
          <a:lstStyle>
            <a:lvl1pPr>
              <a:defRPr/>
            </a:lvl1pPr>
          </a:lstStyle>
          <a:p>
            <a:r>
              <a:rPr lang="en-US"/>
              <a:t>Page </a:t>
            </a:r>
            <a:fld id="{27EA95CE-FE88-1E43-B5AB-F4839BA8C28F}" type="slidenum">
              <a:rPr lang="en-US"/>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Rectangle 5"/>
          <p:cNvSpPr>
            <a:spLocks noGrp="1" noChangeArrowheads="1"/>
          </p:cNvSpPr>
          <p:nvPr>
            <p:ph type="dt" idx="10"/>
          </p:nvPr>
        </p:nvSpPr>
        <p:spPr>
          <a:ln/>
        </p:spPr>
        <p:txBody>
          <a:bodyPr/>
          <a:lstStyle>
            <a:lvl1pPr>
              <a:defRPr/>
            </a:lvl1pPr>
          </a:lstStyle>
          <a:p>
            <a:r>
              <a:rPr lang="en-US"/>
              <a:t>August 26, 2009</a:t>
            </a:r>
          </a:p>
        </p:txBody>
      </p:sp>
      <p:sp>
        <p:nvSpPr>
          <p:cNvPr id="8" name="Rectangle 6"/>
          <p:cNvSpPr>
            <a:spLocks noGrp="1" noChangeArrowheads="1"/>
          </p:cNvSpPr>
          <p:nvPr>
            <p:ph type="sldNum" idx="11"/>
          </p:nvPr>
        </p:nvSpPr>
        <p:spPr>
          <a:ln/>
        </p:spPr>
        <p:txBody>
          <a:bodyPr/>
          <a:lstStyle>
            <a:lvl1pPr>
              <a:defRPr/>
            </a:lvl1pPr>
          </a:lstStyle>
          <a:p>
            <a:r>
              <a:rPr lang="en-US"/>
              <a:t>Page </a:t>
            </a:r>
            <a:fld id="{F783F6D3-5658-2044-B466-0D6515DC05ED}" type="slidenum">
              <a:rPr lang="en-US"/>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Rectangle 5"/>
          <p:cNvSpPr>
            <a:spLocks noGrp="1" noChangeArrowheads="1"/>
          </p:cNvSpPr>
          <p:nvPr>
            <p:ph type="dt" idx="10"/>
          </p:nvPr>
        </p:nvSpPr>
        <p:spPr>
          <a:ln/>
        </p:spPr>
        <p:txBody>
          <a:bodyPr/>
          <a:lstStyle>
            <a:lvl1pPr>
              <a:defRPr/>
            </a:lvl1pPr>
          </a:lstStyle>
          <a:p>
            <a:r>
              <a:rPr lang="en-US"/>
              <a:t>August 26, 2009</a:t>
            </a:r>
          </a:p>
        </p:txBody>
      </p:sp>
      <p:sp>
        <p:nvSpPr>
          <p:cNvPr id="4" name="Rectangle 6"/>
          <p:cNvSpPr>
            <a:spLocks noGrp="1" noChangeArrowheads="1"/>
          </p:cNvSpPr>
          <p:nvPr>
            <p:ph type="sldNum" idx="11"/>
          </p:nvPr>
        </p:nvSpPr>
        <p:spPr>
          <a:ln/>
        </p:spPr>
        <p:txBody>
          <a:bodyPr/>
          <a:lstStyle>
            <a:lvl1pPr>
              <a:defRPr/>
            </a:lvl1pPr>
          </a:lstStyle>
          <a:p>
            <a:r>
              <a:rPr lang="en-US"/>
              <a:t>Page </a:t>
            </a:r>
            <a:fld id="{96D76FA7-AEF5-C848-8F01-290793679A12}" type="slidenum">
              <a:rPr lang="en-US"/>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idx="10"/>
          </p:nvPr>
        </p:nvSpPr>
        <p:spPr>
          <a:ln/>
        </p:spPr>
        <p:txBody>
          <a:bodyPr/>
          <a:lstStyle>
            <a:lvl1pPr>
              <a:defRPr/>
            </a:lvl1pPr>
          </a:lstStyle>
          <a:p>
            <a:r>
              <a:rPr lang="en-US"/>
              <a:t>August 26, 2009</a:t>
            </a:r>
          </a:p>
        </p:txBody>
      </p:sp>
      <p:sp>
        <p:nvSpPr>
          <p:cNvPr id="3" name="Rectangle 6"/>
          <p:cNvSpPr>
            <a:spLocks noGrp="1" noChangeArrowheads="1"/>
          </p:cNvSpPr>
          <p:nvPr>
            <p:ph type="sldNum" idx="11"/>
          </p:nvPr>
        </p:nvSpPr>
        <p:spPr>
          <a:ln/>
        </p:spPr>
        <p:txBody>
          <a:bodyPr/>
          <a:lstStyle>
            <a:lvl1pPr>
              <a:defRPr/>
            </a:lvl1pPr>
          </a:lstStyle>
          <a:p>
            <a:r>
              <a:rPr lang="en-US"/>
              <a:t>Page </a:t>
            </a:r>
            <a:fld id="{C888CC44-4683-6346-B29C-2794AEEDA04B}"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x-none" smtClean="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Rectangle 5"/>
          <p:cNvSpPr>
            <a:spLocks noGrp="1" noChangeArrowheads="1"/>
          </p:cNvSpPr>
          <p:nvPr>
            <p:ph type="dt" idx="10"/>
          </p:nvPr>
        </p:nvSpPr>
        <p:spPr>
          <a:ln/>
        </p:spPr>
        <p:txBody>
          <a:bodyPr/>
          <a:lstStyle>
            <a:lvl1pPr>
              <a:defRPr/>
            </a:lvl1pPr>
          </a:lstStyle>
          <a:p>
            <a:r>
              <a:rPr lang="en-US"/>
              <a:t>August 26, 2009</a:t>
            </a:r>
          </a:p>
        </p:txBody>
      </p:sp>
      <p:sp>
        <p:nvSpPr>
          <p:cNvPr id="6" name="Rectangle 6"/>
          <p:cNvSpPr>
            <a:spLocks noGrp="1" noChangeArrowheads="1"/>
          </p:cNvSpPr>
          <p:nvPr>
            <p:ph type="sldNum" idx="11"/>
          </p:nvPr>
        </p:nvSpPr>
        <p:spPr>
          <a:ln/>
        </p:spPr>
        <p:txBody>
          <a:bodyPr/>
          <a:lstStyle>
            <a:lvl1pPr>
              <a:defRPr/>
            </a:lvl1pPr>
          </a:lstStyle>
          <a:p>
            <a:r>
              <a:rPr lang="en-US"/>
              <a:t>Page </a:t>
            </a:r>
            <a:fld id="{28F41683-BAAF-8444-B1DF-CB8BDA30B8E1}" type="slidenum">
              <a:rPr lang="en-US"/>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Rectangle 5"/>
          <p:cNvSpPr>
            <a:spLocks noGrp="1" noChangeArrowheads="1"/>
          </p:cNvSpPr>
          <p:nvPr>
            <p:ph type="dt" idx="10"/>
          </p:nvPr>
        </p:nvSpPr>
        <p:spPr>
          <a:ln/>
        </p:spPr>
        <p:txBody>
          <a:bodyPr/>
          <a:lstStyle>
            <a:lvl1pPr>
              <a:defRPr/>
            </a:lvl1pPr>
          </a:lstStyle>
          <a:p>
            <a:r>
              <a:rPr lang="en-US"/>
              <a:t>August 26, 2009</a:t>
            </a:r>
          </a:p>
        </p:txBody>
      </p:sp>
      <p:sp>
        <p:nvSpPr>
          <p:cNvPr id="6" name="Rectangle 6"/>
          <p:cNvSpPr>
            <a:spLocks noGrp="1" noChangeArrowheads="1"/>
          </p:cNvSpPr>
          <p:nvPr>
            <p:ph type="sldNum" idx="11"/>
          </p:nvPr>
        </p:nvSpPr>
        <p:spPr>
          <a:ln/>
        </p:spPr>
        <p:txBody>
          <a:bodyPr/>
          <a:lstStyle>
            <a:lvl1pPr>
              <a:defRPr/>
            </a:lvl1pPr>
          </a:lstStyle>
          <a:p>
            <a:r>
              <a:rPr lang="en-US"/>
              <a:t>Page </a:t>
            </a:r>
            <a:fld id="{C5087326-4730-404B-934F-05962759412A}" type="slidenum">
              <a:rPr lang="en-US"/>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Rectangle 5"/>
          <p:cNvSpPr>
            <a:spLocks noGrp="1" noChangeArrowheads="1"/>
          </p:cNvSpPr>
          <p:nvPr>
            <p:ph type="dt" idx="10"/>
          </p:nvPr>
        </p:nvSpPr>
        <p:spPr>
          <a:ln/>
        </p:spPr>
        <p:txBody>
          <a:bodyPr/>
          <a:lstStyle>
            <a:lvl1pPr>
              <a:defRPr/>
            </a:lvl1pPr>
          </a:lstStyle>
          <a:p>
            <a:r>
              <a:rPr lang="en-US"/>
              <a:t>August 26, 2009</a:t>
            </a:r>
          </a:p>
        </p:txBody>
      </p:sp>
      <p:sp>
        <p:nvSpPr>
          <p:cNvPr id="5" name="Rectangle 6"/>
          <p:cNvSpPr>
            <a:spLocks noGrp="1" noChangeArrowheads="1"/>
          </p:cNvSpPr>
          <p:nvPr>
            <p:ph type="sldNum" idx="11"/>
          </p:nvPr>
        </p:nvSpPr>
        <p:spPr>
          <a:ln/>
        </p:spPr>
        <p:txBody>
          <a:bodyPr/>
          <a:lstStyle>
            <a:lvl1pPr>
              <a:defRPr/>
            </a:lvl1pPr>
          </a:lstStyle>
          <a:p>
            <a:r>
              <a:rPr lang="en-US"/>
              <a:t>Page </a:t>
            </a:r>
            <a:fld id="{B077E84D-9454-074E-A7CC-F99086F405B0}" type="slidenum">
              <a:rPr lang="en-US"/>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1925" y="287338"/>
            <a:ext cx="1941513" cy="5334000"/>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685800" y="287338"/>
            <a:ext cx="5673725" cy="5334000"/>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Rectangle 5"/>
          <p:cNvSpPr>
            <a:spLocks noGrp="1" noChangeArrowheads="1"/>
          </p:cNvSpPr>
          <p:nvPr>
            <p:ph type="dt" idx="10"/>
          </p:nvPr>
        </p:nvSpPr>
        <p:spPr>
          <a:ln/>
        </p:spPr>
        <p:txBody>
          <a:bodyPr/>
          <a:lstStyle>
            <a:lvl1pPr>
              <a:defRPr/>
            </a:lvl1pPr>
          </a:lstStyle>
          <a:p>
            <a:r>
              <a:rPr lang="en-US"/>
              <a:t>August 26, 2009</a:t>
            </a:r>
          </a:p>
        </p:txBody>
      </p:sp>
      <p:sp>
        <p:nvSpPr>
          <p:cNvPr id="5" name="Rectangle 6"/>
          <p:cNvSpPr>
            <a:spLocks noGrp="1" noChangeArrowheads="1"/>
          </p:cNvSpPr>
          <p:nvPr>
            <p:ph type="sldNum" idx="11"/>
          </p:nvPr>
        </p:nvSpPr>
        <p:spPr>
          <a:ln/>
        </p:spPr>
        <p:txBody>
          <a:bodyPr/>
          <a:lstStyle>
            <a:lvl1pPr>
              <a:defRPr/>
            </a:lvl1pPr>
          </a:lstStyle>
          <a:p>
            <a:r>
              <a:rPr lang="en-US"/>
              <a:t>Page </a:t>
            </a:r>
            <a:fld id="{0FF94126-08F9-AE43-B97E-3F4F74992A7D}"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685800" y="1511300"/>
            <a:ext cx="3806825" cy="4110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5025" y="1511300"/>
            <a:ext cx="3808413" cy="4110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2.png"/><Relationship Id="rId14"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1.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5D2E0"/>
        </a:solidFill>
        <a:effectLst/>
      </p:bgPr>
    </p:bg>
    <p:spTree>
      <p:nvGrpSpPr>
        <p:cNvPr id="1" name=""/>
        <p:cNvGrpSpPr/>
        <p:nvPr/>
      </p:nvGrpSpPr>
      <p:grpSpPr>
        <a:xfrm>
          <a:off x="0" y="0"/>
          <a:ext cx="0" cy="0"/>
          <a:chOff x="0" y="0"/>
          <a:chExt cx="0" cy="0"/>
        </a:xfrm>
      </p:grpSpPr>
      <p:sp>
        <p:nvSpPr>
          <p:cNvPr id="1025" name="Rectangle 1"/>
          <p:cNvSpPr>
            <a:spLocks noChangeArrowheads="1"/>
          </p:cNvSpPr>
          <p:nvPr/>
        </p:nvSpPr>
        <p:spPr bwMode="auto">
          <a:xfrm>
            <a:off x="-3175" y="6286500"/>
            <a:ext cx="9148763" cy="574675"/>
          </a:xfrm>
          <a:prstGeom prst="rect">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1027" name="Rectangle 2"/>
          <p:cNvSpPr>
            <a:spLocks noGrp="1" noChangeArrowheads="1"/>
          </p:cNvSpPr>
          <p:nvPr>
            <p:ph type="title"/>
          </p:nvPr>
        </p:nvSpPr>
        <p:spPr bwMode="auto">
          <a:xfrm>
            <a:off x="685800" y="287338"/>
            <a:ext cx="7767638" cy="930275"/>
          </a:xfrm>
          <a:prstGeom prst="rect">
            <a:avLst/>
          </a:prstGeom>
          <a:noFill/>
          <a:ln w="9525">
            <a:noFill/>
            <a:round/>
            <a:headEnd/>
            <a:tailEnd/>
          </a:ln>
        </p:spPr>
        <p:txBody>
          <a:bodyPr vert="horz" wrap="square" lIns="0" tIns="0" rIns="0" bIns="0" numCol="1" anchor="t" anchorCtr="0" compatLnSpc="1">
            <a:prstTxWarp prst="textNoShape">
              <a:avLst/>
            </a:prstTxWarp>
          </a:bodyPr>
          <a:lstStyle/>
          <a:p>
            <a:pPr lvl="0"/>
            <a:r>
              <a:rPr lang="en-GB"/>
              <a:t>Click to edit the title text format</a:t>
            </a:r>
          </a:p>
        </p:txBody>
      </p:sp>
      <p:sp>
        <p:nvSpPr>
          <p:cNvPr id="1028" name="Rectangle 3"/>
          <p:cNvSpPr>
            <a:spLocks noGrp="1" noChangeArrowheads="1"/>
          </p:cNvSpPr>
          <p:nvPr>
            <p:ph type="body" idx="1"/>
          </p:nvPr>
        </p:nvSpPr>
        <p:spPr bwMode="auto">
          <a:xfrm>
            <a:off x="685800" y="1511300"/>
            <a:ext cx="7767638" cy="4110038"/>
          </a:xfrm>
          <a:prstGeom prst="rect">
            <a:avLst/>
          </a:prstGeom>
          <a:noFill/>
          <a:ln w="9525">
            <a:noFill/>
            <a:round/>
            <a:headEnd/>
            <a:tailEnd/>
          </a:ln>
        </p:spPr>
        <p:txBody>
          <a:bodyPr vert="horz" wrap="square" lIns="0" tIns="0"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pic>
        <p:nvPicPr>
          <p:cNvPr id="1029" name="Picture 4"/>
          <p:cNvPicPr>
            <a:picLocks noChangeAspect="1" noChangeArrowheads="1"/>
          </p:cNvPicPr>
          <p:nvPr/>
        </p:nvPicPr>
        <p:blipFill>
          <a:blip r:embed="rId13"/>
          <a:srcRect/>
          <a:stretch>
            <a:fillRect/>
          </a:stretch>
        </p:blipFill>
        <p:spPr bwMode="auto">
          <a:xfrm>
            <a:off x="642938" y="6357938"/>
            <a:ext cx="1366837" cy="419100"/>
          </a:xfrm>
          <a:prstGeom prst="rect">
            <a:avLst/>
          </a:prstGeom>
          <a:noFill/>
          <a:ln w="9525">
            <a:noFill/>
            <a:round/>
            <a:headEnd/>
            <a:tailEnd/>
          </a:ln>
        </p:spPr>
      </p:pic>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xStyles>
    <p:titleStyle>
      <a:lvl1pPr algn="l" defTabSz="449263" rtl="0" eaLnBrk="0" fontAlgn="base" hangingPunct="0">
        <a:lnSpc>
          <a:spcPts val="3663"/>
        </a:lnSpc>
        <a:spcBef>
          <a:spcPct val="0"/>
        </a:spcBef>
        <a:spcAft>
          <a:spcPct val="0"/>
        </a:spcAft>
        <a:buClr>
          <a:srgbClr val="000000"/>
        </a:buClr>
        <a:buSzPct val="100000"/>
        <a:buFont typeface="Times New Roman" charset="0"/>
        <a:defRPr sz="3200">
          <a:solidFill>
            <a:srgbClr val="002147"/>
          </a:solidFill>
          <a:latin typeface="+mj-lt"/>
          <a:ea typeface="+mj-ea"/>
          <a:cs typeface="+mj-cs"/>
        </a:defRPr>
      </a:lvl1pPr>
      <a:lvl2pPr algn="l" defTabSz="449263" rtl="0" eaLnBrk="0" fontAlgn="base" hangingPunct="0">
        <a:lnSpc>
          <a:spcPts val="3663"/>
        </a:lnSpc>
        <a:spcBef>
          <a:spcPct val="0"/>
        </a:spcBef>
        <a:spcAft>
          <a:spcPct val="0"/>
        </a:spcAft>
        <a:buClr>
          <a:srgbClr val="000000"/>
        </a:buClr>
        <a:buSzPct val="100000"/>
        <a:buFont typeface="Times New Roman" charset="0"/>
        <a:defRPr sz="3200">
          <a:solidFill>
            <a:srgbClr val="002147"/>
          </a:solidFill>
          <a:latin typeface="Arial" charset="0"/>
          <a:ea typeface="ＭＳ Ｐゴシック" charset="-128"/>
          <a:cs typeface="ＭＳ Ｐゴシック" charset="-128"/>
        </a:defRPr>
      </a:lvl2pPr>
      <a:lvl3pPr algn="l" defTabSz="449263" rtl="0" eaLnBrk="0" fontAlgn="base" hangingPunct="0">
        <a:lnSpc>
          <a:spcPts val="3663"/>
        </a:lnSpc>
        <a:spcBef>
          <a:spcPct val="0"/>
        </a:spcBef>
        <a:spcAft>
          <a:spcPct val="0"/>
        </a:spcAft>
        <a:buClr>
          <a:srgbClr val="000000"/>
        </a:buClr>
        <a:buSzPct val="100000"/>
        <a:buFont typeface="Times New Roman" charset="0"/>
        <a:defRPr sz="3200">
          <a:solidFill>
            <a:srgbClr val="002147"/>
          </a:solidFill>
          <a:latin typeface="Arial" charset="0"/>
          <a:ea typeface="ＭＳ Ｐゴシック" charset="-128"/>
          <a:cs typeface="ＭＳ Ｐゴシック" charset="-128"/>
        </a:defRPr>
      </a:lvl3pPr>
      <a:lvl4pPr algn="l" defTabSz="449263" rtl="0" eaLnBrk="0" fontAlgn="base" hangingPunct="0">
        <a:lnSpc>
          <a:spcPts val="3663"/>
        </a:lnSpc>
        <a:spcBef>
          <a:spcPct val="0"/>
        </a:spcBef>
        <a:spcAft>
          <a:spcPct val="0"/>
        </a:spcAft>
        <a:buClr>
          <a:srgbClr val="000000"/>
        </a:buClr>
        <a:buSzPct val="100000"/>
        <a:buFont typeface="Times New Roman" charset="0"/>
        <a:defRPr sz="3200">
          <a:solidFill>
            <a:srgbClr val="002147"/>
          </a:solidFill>
          <a:latin typeface="Arial" charset="0"/>
          <a:ea typeface="ＭＳ Ｐゴシック" charset="-128"/>
          <a:cs typeface="ＭＳ Ｐゴシック" charset="-128"/>
        </a:defRPr>
      </a:lvl4pPr>
      <a:lvl5pPr algn="l" defTabSz="449263" rtl="0" eaLnBrk="0" fontAlgn="base" hangingPunct="0">
        <a:lnSpc>
          <a:spcPts val="3663"/>
        </a:lnSpc>
        <a:spcBef>
          <a:spcPct val="0"/>
        </a:spcBef>
        <a:spcAft>
          <a:spcPct val="0"/>
        </a:spcAft>
        <a:buClr>
          <a:srgbClr val="000000"/>
        </a:buClr>
        <a:buSzPct val="100000"/>
        <a:buFont typeface="Times New Roman" charset="0"/>
        <a:defRPr sz="3200">
          <a:solidFill>
            <a:srgbClr val="002147"/>
          </a:solidFill>
          <a:latin typeface="Arial" charset="0"/>
          <a:ea typeface="ＭＳ Ｐゴシック" charset="-128"/>
          <a:cs typeface="ＭＳ Ｐゴシック" charset="-128"/>
        </a:defRPr>
      </a:lvl5pPr>
      <a:lvl6pPr marL="2514600" indent="-228600" algn="l" defTabSz="449263" rtl="0" eaLnBrk="0" fontAlgn="base" hangingPunct="0">
        <a:lnSpc>
          <a:spcPts val="3663"/>
        </a:lnSpc>
        <a:spcBef>
          <a:spcPct val="0"/>
        </a:spcBef>
        <a:spcAft>
          <a:spcPct val="0"/>
        </a:spcAft>
        <a:buClr>
          <a:srgbClr val="000000"/>
        </a:buClr>
        <a:buSzPct val="100000"/>
        <a:buFont typeface="Times New Roman" charset="0"/>
        <a:defRPr sz="3200">
          <a:solidFill>
            <a:srgbClr val="002147"/>
          </a:solidFill>
          <a:latin typeface="Arial" charset="0"/>
          <a:ea typeface="ＭＳ Ｐゴシック" charset="-128"/>
        </a:defRPr>
      </a:lvl6pPr>
      <a:lvl7pPr marL="2971800" indent="-228600" algn="l" defTabSz="449263" rtl="0" eaLnBrk="0" fontAlgn="base" hangingPunct="0">
        <a:lnSpc>
          <a:spcPts val="3663"/>
        </a:lnSpc>
        <a:spcBef>
          <a:spcPct val="0"/>
        </a:spcBef>
        <a:spcAft>
          <a:spcPct val="0"/>
        </a:spcAft>
        <a:buClr>
          <a:srgbClr val="000000"/>
        </a:buClr>
        <a:buSzPct val="100000"/>
        <a:buFont typeface="Times New Roman" charset="0"/>
        <a:defRPr sz="3200">
          <a:solidFill>
            <a:srgbClr val="002147"/>
          </a:solidFill>
          <a:latin typeface="Arial" charset="0"/>
          <a:ea typeface="ＭＳ Ｐゴシック" charset="-128"/>
        </a:defRPr>
      </a:lvl7pPr>
      <a:lvl8pPr marL="3429000" indent="-228600" algn="l" defTabSz="449263" rtl="0" eaLnBrk="0" fontAlgn="base" hangingPunct="0">
        <a:lnSpc>
          <a:spcPts val="3663"/>
        </a:lnSpc>
        <a:spcBef>
          <a:spcPct val="0"/>
        </a:spcBef>
        <a:spcAft>
          <a:spcPct val="0"/>
        </a:spcAft>
        <a:buClr>
          <a:srgbClr val="000000"/>
        </a:buClr>
        <a:buSzPct val="100000"/>
        <a:buFont typeface="Times New Roman" charset="0"/>
        <a:defRPr sz="3200">
          <a:solidFill>
            <a:srgbClr val="002147"/>
          </a:solidFill>
          <a:latin typeface="Arial" charset="0"/>
          <a:ea typeface="ＭＳ Ｐゴシック" charset="-128"/>
        </a:defRPr>
      </a:lvl8pPr>
      <a:lvl9pPr marL="3886200" indent="-228600" algn="l" defTabSz="449263" rtl="0" eaLnBrk="0" fontAlgn="base" hangingPunct="0">
        <a:lnSpc>
          <a:spcPts val="3663"/>
        </a:lnSpc>
        <a:spcBef>
          <a:spcPct val="0"/>
        </a:spcBef>
        <a:spcAft>
          <a:spcPct val="0"/>
        </a:spcAft>
        <a:buClr>
          <a:srgbClr val="000000"/>
        </a:buClr>
        <a:buSzPct val="100000"/>
        <a:buFont typeface="Times New Roman" charset="0"/>
        <a:defRPr sz="3200">
          <a:solidFill>
            <a:srgbClr val="002147"/>
          </a:solidFill>
          <a:latin typeface="Arial" charset="0"/>
          <a:ea typeface="ＭＳ Ｐゴシック" charset="-128"/>
        </a:defRPr>
      </a:lvl9pPr>
    </p:titleStyle>
    <p:bodyStyle>
      <a:lvl1pPr marL="342900" indent="-342900" algn="l" defTabSz="449263" rtl="0" eaLnBrk="0" fontAlgn="base" hangingPunct="0">
        <a:lnSpc>
          <a:spcPts val="2363"/>
        </a:lnSpc>
        <a:spcBef>
          <a:spcPct val="0"/>
        </a:spcBef>
        <a:spcAft>
          <a:spcPct val="0"/>
        </a:spcAft>
        <a:buClr>
          <a:srgbClr val="000000"/>
        </a:buClr>
        <a:buSzPct val="100000"/>
        <a:buFont typeface="Times New Roman" charset="0"/>
        <a:defRPr sz="2100">
          <a:solidFill>
            <a:srgbClr val="000000"/>
          </a:solidFill>
          <a:latin typeface="+mn-lt"/>
          <a:ea typeface="+mn-ea"/>
          <a:cs typeface="+mn-cs"/>
        </a:defRPr>
      </a:lvl1pPr>
      <a:lvl2pPr marL="742950" indent="-285750" algn="l" defTabSz="449263" rtl="0" eaLnBrk="0" fontAlgn="base" hangingPunct="0">
        <a:spcBef>
          <a:spcPts val="450"/>
        </a:spcBef>
        <a:spcAft>
          <a:spcPct val="0"/>
        </a:spcAft>
        <a:buClr>
          <a:srgbClr val="000000"/>
        </a:buClr>
        <a:buSzPct val="100000"/>
        <a:buFont typeface="Times New Roman" charset="0"/>
        <a:defRPr>
          <a:solidFill>
            <a:srgbClr val="000000"/>
          </a:solidFill>
          <a:latin typeface="+mn-lt"/>
          <a:ea typeface="+mn-ea"/>
        </a:defRPr>
      </a:lvl2pPr>
      <a:lvl3pPr marL="1143000" indent="-228600" algn="l" defTabSz="449263" rtl="0" eaLnBrk="0" fontAlgn="base" hangingPunct="0">
        <a:spcBef>
          <a:spcPts val="450"/>
        </a:spcBef>
        <a:spcAft>
          <a:spcPct val="0"/>
        </a:spcAft>
        <a:buClr>
          <a:srgbClr val="000000"/>
        </a:buClr>
        <a:buSzPct val="100000"/>
        <a:buFont typeface="Times New Roman" charset="0"/>
        <a:defRPr>
          <a:solidFill>
            <a:srgbClr val="000000"/>
          </a:solidFill>
          <a:latin typeface="+mn-lt"/>
          <a:ea typeface="+mn-ea"/>
        </a:defRPr>
      </a:lvl3pPr>
      <a:lvl4pPr marL="1600200" indent="-228600" algn="l" defTabSz="449263" rtl="0" eaLnBrk="0" fontAlgn="base" hangingPunct="0">
        <a:spcBef>
          <a:spcPts val="450"/>
        </a:spcBef>
        <a:spcAft>
          <a:spcPct val="0"/>
        </a:spcAft>
        <a:buClr>
          <a:srgbClr val="000000"/>
        </a:buClr>
        <a:buSzPct val="100000"/>
        <a:buFont typeface="Times New Roman" charset="0"/>
        <a:defRPr>
          <a:solidFill>
            <a:srgbClr val="000000"/>
          </a:solidFill>
          <a:latin typeface="+mn-lt"/>
          <a:ea typeface="+mn-ea"/>
        </a:defRPr>
      </a:lvl4pPr>
      <a:lvl5pPr marL="2057400" indent="-228600" algn="l" defTabSz="449263" rtl="0" eaLnBrk="0" fontAlgn="base" hangingPunct="0">
        <a:spcBef>
          <a:spcPts val="450"/>
        </a:spcBef>
        <a:spcAft>
          <a:spcPct val="0"/>
        </a:spcAft>
        <a:buClr>
          <a:srgbClr val="000000"/>
        </a:buClr>
        <a:buSzPct val="100000"/>
        <a:buFont typeface="Times New Roman" charset="0"/>
        <a:defRPr>
          <a:solidFill>
            <a:srgbClr val="000000"/>
          </a:solidFill>
          <a:latin typeface="+mn-lt"/>
          <a:ea typeface="+mn-ea"/>
        </a:defRPr>
      </a:lvl5pPr>
      <a:lvl6pPr marL="2514600" indent="-228600" algn="l" defTabSz="449263" rtl="0" eaLnBrk="0" fontAlgn="base" hangingPunct="0">
        <a:spcBef>
          <a:spcPts val="450"/>
        </a:spcBef>
        <a:spcAft>
          <a:spcPct val="0"/>
        </a:spcAft>
        <a:buClr>
          <a:srgbClr val="000000"/>
        </a:buClr>
        <a:buSzPct val="100000"/>
        <a:buFont typeface="Times New Roman" charset="0"/>
        <a:defRPr>
          <a:solidFill>
            <a:srgbClr val="000000"/>
          </a:solidFill>
          <a:latin typeface="+mn-lt"/>
          <a:ea typeface="+mn-ea"/>
        </a:defRPr>
      </a:lvl6pPr>
      <a:lvl7pPr marL="2971800" indent="-228600" algn="l" defTabSz="449263" rtl="0" eaLnBrk="0" fontAlgn="base" hangingPunct="0">
        <a:spcBef>
          <a:spcPts val="450"/>
        </a:spcBef>
        <a:spcAft>
          <a:spcPct val="0"/>
        </a:spcAft>
        <a:buClr>
          <a:srgbClr val="000000"/>
        </a:buClr>
        <a:buSzPct val="100000"/>
        <a:buFont typeface="Times New Roman" charset="0"/>
        <a:defRPr>
          <a:solidFill>
            <a:srgbClr val="000000"/>
          </a:solidFill>
          <a:latin typeface="+mn-lt"/>
          <a:ea typeface="+mn-ea"/>
        </a:defRPr>
      </a:lvl7pPr>
      <a:lvl8pPr marL="3429000" indent="-228600" algn="l" defTabSz="449263" rtl="0" eaLnBrk="0" fontAlgn="base" hangingPunct="0">
        <a:spcBef>
          <a:spcPts val="450"/>
        </a:spcBef>
        <a:spcAft>
          <a:spcPct val="0"/>
        </a:spcAft>
        <a:buClr>
          <a:srgbClr val="000000"/>
        </a:buClr>
        <a:buSzPct val="100000"/>
        <a:buFont typeface="Times New Roman" charset="0"/>
        <a:defRPr>
          <a:solidFill>
            <a:srgbClr val="000000"/>
          </a:solidFill>
          <a:latin typeface="+mn-lt"/>
          <a:ea typeface="+mn-ea"/>
        </a:defRPr>
      </a:lvl8pPr>
      <a:lvl9pPr marL="3886200" indent="-228600" algn="l" defTabSz="449263" rtl="0" eaLnBrk="0" fontAlgn="base" hangingPunct="0">
        <a:spcBef>
          <a:spcPts val="450"/>
        </a:spcBef>
        <a:spcAft>
          <a:spcPct val="0"/>
        </a:spcAft>
        <a:buClr>
          <a:srgbClr val="000000"/>
        </a:buClr>
        <a:buSzPct val="100000"/>
        <a:buFont typeface="Times New Roman" charset="0"/>
        <a:defRPr>
          <a:solidFill>
            <a:srgbClr val="000000"/>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Text Box 1"/>
          <p:cNvSpPr txBox="1">
            <a:spLocks noChangeArrowheads="1"/>
          </p:cNvSpPr>
          <p:nvPr/>
        </p:nvSpPr>
        <p:spPr bwMode="auto">
          <a:xfrm>
            <a:off x="922338" y="517525"/>
            <a:ext cx="5399087" cy="1295400"/>
          </a:xfrm>
          <a:prstGeom prst="rect">
            <a:avLst/>
          </a:prstGeom>
          <a:noFill/>
          <a:ln w="9525">
            <a:noFill/>
            <a:round/>
            <a:headEnd/>
            <a:tailEnd/>
          </a:ln>
          <a:effectLst/>
        </p:spPr>
        <p:txBody>
          <a:bodyPr lIns="0" tIns="0" rIns="0" bIns="0">
            <a:prstTxWarp prst="textNoShape">
              <a:avLst/>
            </a:prstTxWarp>
          </a:bodyPr>
          <a:lstStyle/>
          <a:p>
            <a:pPr>
              <a:lnSpc>
                <a:spcPts val="13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200">
                <a:solidFill>
                  <a:srgbClr val="FFFFFF"/>
                </a:solidFill>
              </a:rPr>
              <a:t>Classical Art Research Centre</a:t>
            </a:r>
          </a:p>
          <a:p>
            <a:pPr>
              <a:lnSpc>
                <a:spcPts val="13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200">
                <a:solidFill>
                  <a:srgbClr val="FFFFFF"/>
                </a:solidFill>
              </a:rPr>
              <a:t>Beazley Archive</a:t>
            </a:r>
            <a:br>
              <a:rPr lang="en-US" sz="1200">
                <a:solidFill>
                  <a:srgbClr val="FFFFFF"/>
                </a:solidFill>
              </a:rPr>
            </a:br>
            <a:endParaRPr lang="en-US" sz="1200">
              <a:solidFill>
                <a:srgbClr val="FFFFFF"/>
              </a:solidFill>
            </a:endParaRPr>
          </a:p>
        </p:txBody>
      </p:sp>
      <p:pic>
        <p:nvPicPr>
          <p:cNvPr id="13315" name="Picture 2"/>
          <p:cNvPicPr>
            <a:picLocks noChangeAspect="1" noChangeArrowheads="1"/>
          </p:cNvPicPr>
          <p:nvPr/>
        </p:nvPicPr>
        <p:blipFill>
          <a:blip r:embed="rId14"/>
          <a:srcRect/>
          <a:stretch>
            <a:fillRect/>
          </a:stretch>
        </p:blipFill>
        <p:spPr bwMode="auto">
          <a:xfrm>
            <a:off x="7197725" y="541338"/>
            <a:ext cx="1295400" cy="1292225"/>
          </a:xfrm>
          <a:prstGeom prst="rect">
            <a:avLst/>
          </a:prstGeom>
          <a:noFill/>
          <a:ln w="9525">
            <a:noFill/>
            <a:round/>
            <a:headEnd/>
            <a:tailEnd/>
          </a:ln>
        </p:spPr>
      </p:pic>
      <p:sp>
        <p:nvSpPr>
          <p:cNvPr id="13316" name="Rectangle 3"/>
          <p:cNvSpPr>
            <a:spLocks noGrp="1" noChangeArrowheads="1"/>
          </p:cNvSpPr>
          <p:nvPr>
            <p:ph type="title"/>
          </p:nvPr>
        </p:nvSpPr>
        <p:spPr bwMode="auto">
          <a:xfrm>
            <a:off x="685800" y="287338"/>
            <a:ext cx="7767638" cy="930275"/>
          </a:xfrm>
          <a:prstGeom prst="rect">
            <a:avLst/>
          </a:prstGeom>
          <a:noFill/>
          <a:ln w="9525">
            <a:noFill/>
            <a:round/>
            <a:headEnd/>
            <a:tailEnd/>
          </a:ln>
        </p:spPr>
        <p:txBody>
          <a:bodyPr vert="horz" wrap="square" lIns="0" tIns="0" rIns="0" bIns="0" numCol="1" anchor="t" anchorCtr="0" compatLnSpc="1">
            <a:prstTxWarp prst="textNoShape">
              <a:avLst/>
            </a:prstTxWarp>
          </a:bodyPr>
          <a:lstStyle/>
          <a:p>
            <a:pPr lvl="0"/>
            <a:r>
              <a:rPr lang="en-GB"/>
              <a:t>Click to edit the title text format</a:t>
            </a:r>
          </a:p>
        </p:txBody>
      </p:sp>
      <p:sp>
        <p:nvSpPr>
          <p:cNvPr id="13317" name="Rectangle 4"/>
          <p:cNvSpPr>
            <a:spLocks noGrp="1" noChangeArrowheads="1"/>
          </p:cNvSpPr>
          <p:nvPr>
            <p:ph type="body" idx="1"/>
          </p:nvPr>
        </p:nvSpPr>
        <p:spPr bwMode="auto">
          <a:xfrm>
            <a:off x="685800" y="1511300"/>
            <a:ext cx="7767638" cy="4110038"/>
          </a:xfrm>
          <a:prstGeom prst="rect">
            <a:avLst/>
          </a:prstGeom>
          <a:noFill/>
          <a:ln w="9525">
            <a:noFill/>
            <a:round/>
            <a:headEnd/>
            <a:tailEnd/>
          </a:ln>
        </p:spPr>
        <p:txBody>
          <a:bodyPr vert="horz" wrap="square" lIns="0" tIns="0"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3" name="Rectangle 5"/>
          <p:cNvSpPr>
            <a:spLocks noGrp="1" noChangeArrowheads="1"/>
          </p:cNvSpPr>
          <p:nvPr>
            <p:ph type="dt"/>
          </p:nvPr>
        </p:nvSpPr>
        <p:spPr bwMode="auto">
          <a:xfrm>
            <a:off x="914400" y="6096000"/>
            <a:ext cx="1900238" cy="51911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eaLnBrk="1">
              <a:defRPr sz="1400">
                <a:solidFill>
                  <a:srgbClr val="FFFFFF"/>
                </a:solidFill>
                <a:latin typeface="Times New Roman" charset="0"/>
                <a:ea typeface="Arial Unicode MS" charset="0"/>
                <a:cs typeface="Arial Unicode MS" charset="0"/>
              </a:defRPr>
            </a:lvl1pPr>
          </a:lstStyle>
          <a:p>
            <a:r>
              <a:rPr lang="en-US"/>
              <a:t>Berlin</a:t>
            </a:r>
          </a:p>
          <a:p>
            <a:r>
              <a:rPr lang="en-US"/>
              <a:t>28 August 2009</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p:txStyles>
    <p:titleStyle>
      <a:lvl1pPr algn="l" defTabSz="449263" rtl="0" eaLnBrk="0" fontAlgn="base" hangingPunct="0">
        <a:lnSpc>
          <a:spcPts val="3663"/>
        </a:lnSpc>
        <a:spcBef>
          <a:spcPct val="0"/>
        </a:spcBef>
        <a:spcAft>
          <a:spcPct val="0"/>
        </a:spcAft>
        <a:buClr>
          <a:srgbClr val="000000"/>
        </a:buClr>
        <a:buSzPct val="100000"/>
        <a:buFont typeface="Times New Roman" charset="0"/>
        <a:defRPr sz="3200">
          <a:solidFill>
            <a:srgbClr val="002147"/>
          </a:solidFill>
          <a:latin typeface="+mj-lt"/>
          <a:ea typeface="+mj-ea"/>
          <a:cs typeface="+mj-cs"/>
        </a:defRPr>
      </a:lvl1pPr>
      <a:lvl2pPr algn="l" defTabSz="449263" rtl="0" eaLnBrk="0" fontAlgn="base" hangingPunct="0">
        <a:lnSpc>
          <a:spcPts val="3663"/>
        </a:lnSpc>
        <a:spcBef>
          <a:spcPct val="0"/>
        </a:spcBef>
        <a:spcAft>
          <a:spcPct val="0"/>
        </a:spcAft>
        <a:buClr>
          <a:srgbClr val="000000"/>
        </a:buClr>
        <a:buSzPct val="100000"/>
        <a:buFont typeface="Times New Roman" charset="0"/>
        <a:defRPr sz="3200">
          <a:solidFill>
            <a:srgbClr val="002147"/>
          </a:solidFill>
          <a:latin typeface="Arial" charset="0"/>
          <a:ea typeface="ＭＳ Ｐゴシック" charset="-128"/>
          <a:cs typeface="ＭＳ Ｐゴシック" charset="-128"/>
        </a:defRPr>
      </a:lvl2pPr>
      <a:lvl3pPr algn="l" defTabSz="449263" rtl="0" eaLnBrk="0" fontAlgn="base" hangingPunct="0">
        <a:lnSpc>
          <a:spcPts val="3663"/>
        </a:lnSpc>
        <a:spcBef>
          <a:spcPct val="0"/>
        </a:spcBef>
        <a:spcAft>
          <a:spcPct val="0"/>
        </a:spcAft>
        <a:buClr>
          <a:srgbClr val="000000"/>
        </a:buClr>
        <a:buSzPct val="100000"/>
        <a:buFont typeface="Times New Roman" charset="0"/>
        <a:defRPr sz="3200">
          <a:solidFill>
            <a:srgbClr val="002147"/>
          </a:solidFill>
          <a:latin typeface="Arial" charset="0"/>
          <a:ea typeface="ＭＳ Ｐゴシック" charset="-128"/>
          <a:cs typeface="ＭＳ Ｐゴシック" charset="-128"/>
        </a:defRPr>
      </a:lvl3pPr>
      <a:lvl4pPr algn="l" defTabSz="449263" rtl="0" eaLnBrk="0" fontAlgn="base" hangingPunct="0">
        <a:lnSpc>
          <a:spcPts val="3663"/>
        </a:lnSpc>
        <a:spcBef>
          <a:spcPct val="0"/>
        </a:spcBef>
        <a:spcAft>
          <a:spcPct val="0"/>
        </a:spcAft>
        <a:buClr>
          <a:srgbClr val="000000"/>
        </a:buClr>
        <a:buSzPct val="100000"/>
        <a:buFont typeface="Times New Roman" charset="0"/>
        <a:defRPr sz="3200">
          <a:solidFill>
            <a:srgbClr val="002147"/>
          </a:solidFill>
          <a:latin typeface="Arial" charset="0"/>
          <a:ea typeface="ＭＳ Ｐゴシック" charset="-128"/>
          <a:cs typeface="ＭＳ Ｐゴシック" charset="-128"/>
        </a:defRPr>
      </a:lvl4pPr>
      <a:lvl5pPr algn="l" defTabSz="449263" rtl="0" eaLnBrk="0" fontAlgn="base" hangingPunct="0">
        <a:lnSpc>
          <a:spcPts val="3663"/>
        </a:lnSpc>
        <a:spcBef>
          <a:spcPct val="0"/>
        </a:spcBef>
        <a:spcAft>
          <a:spcPct val="0"/>
        </a:spcAft>
        <a:buClr>
          <a:srgbClr val="000000"/>
        </a:buClr>
        <a:buSzPct val="100000"/>
        <a:buFont typeface="Times New Roman" charset="0"/>
        <a:defRPr sz="3200">
          <a:solidFill>
            <a:srgbClr val="002147"/>
          </a:solidFill>
          <a:latin typeface="Arial" charset="0"/>
          <a:ea typeface="ＭＳ Ｐゴシック" charset="-128"/>
          <a:cs typeface="ＭＳ Ｐゴシック" charset="-128"/>
        </a:defRPr>
      </a:lvl5pPr>
      <a:lvl6pPr marL="2514600" indent="-228600" algn="l" defTabSz="449263" rtl="0" eaLnBrk="0" fontAlgn="base" hangingPunct="0">
        <a:lnSpc>
          <a:spcPts val="3663"/>
        </a:lnSpc>
        <a:spcBef>
          <a:spcPct val="0"/>
        </a:spcBef>
        <a:spcAft>
          <a:spcPct val="0"/>
        </a:spcAft>
        <a:buClr>
          <a:srgbClr val="000000"/>
        </a:buClr>
        <a:buSzPct val="100000"/>
        <a:buFont typeface="Times New Roman" charset="0"/>
        <a:defRPr sz="3200">
          <a:solidFill>
            <a:srgbClr val="002147"/>
          </a:solidFill>
          <a:latin typeface="Arial" charset="0"/>
          <a:ea typeface="ＭＳ Ｐゴシック" charset="-128"/>
        </a:defRPr>
      </a:lvl6pPr>
      <a:lvl7pPr marL="2971800" indent="-228600" algn="l" defTabSz="449263" rtl="0" eaLnBrk="0" fontAlgn="base" hangingPunct="0">
        <a:lnSpc>
          <a:spcPts val="3663"/>
        </a:lnSpc>
        <a:spcBef>
          <a:spcPct val="0"/>
        </a:spcBef>
        <a:spcAft>
          <a:spcPct val="0"/>
        </a:spcAft>
        <a:buClr>
          <a:srgbClr val="000000"/>
        </a:buClr>
        <a:buSzPct val="100000"/>
        <a:buFont typeface="Times New Roman" charset="0"/>
        <a:defRPr sz="3200">
          <a:solidFill>
            <a:srgbClr val="002147"/>
          </a:solidFill>
          <a:latin typeface="Arial" charset="0"/>
          <a:ea typeface="ＭＳ Ｐゴシック" charset="-128"/>
        </a:defRPr>
      </a:lvl7pPr>
      <a:lvl8pPr marL="3429000" indent="-228600" algn="l" defTabSz="449263" rtl="0" eaLnBrk="0" fontAlgn="base" hangingPunct="0">
        <a:lnSpc>
          <a:spcPts val="3663"/>
        </a:lnSpc>
        <a:spcBef>
          <a:spcPct val="0"/>
        </a:spcBef>
        <a:spcAft>
          <a:spcPct val="0"/>
        </a:spcAft>
        <a:buClr>
          <a:srgbClr val="000000"/>
        </a:buClr>
        <a:buSzPct val="100000"/>
        <a:buFont typeface="Times New Roman" charset="0"/>
        <a:defRPr sz="3200">
          <a:solidFill>
            <a:srgbClr val="002147"/>
          </a:solidFill>
          <a:latin typeface="Arial" charset="0"/>
          <a:ea typeface="ＭＳ Ｐゴシック" charset="-128"/>
        </a:defRPr>
      </a:lvl8pPr>
      <a:lvl9pPr marL="3886200" indent="-228600" algn="l" defTabSz="449263" rtl="0" eaLnBrk="0" fontAlgn="base" hangingPunct="0">
        <a:lnSpc>
          <a:spcPts val="3663"/>
        </a:lnSpc>
        <a:spcBef>
          <a:spcPct val="0"/>
        </a:spcBef>
        <a:spcAft>
          <a:spcPct val="0"/>
        </a:spcAft>
        <a:buClr>
          <a:srgbClr val="000000"/>
        </a:buClr>
        <a:buSzPct val="100000"/>
        <a:buFont typeface="Times New Roman" charset="0"/>
        <a:defRPr sz="3200">
          <a:solidFill>
            <a:srgbClr val="002147"/>
          </a:solidFill>
          <a:latin typeface="Arial" charset="0"/>
          <a:ea typeface="ＭＳ Ｐゴシック" charset="-128"/>
        </a:defRPr>
      </a:lvl9pPr>
    </p:titleStyle>
    <p:bodyStyle>
      <a:lvl1pPr marL="342900" indent="-342900" algn="l" defTabSz="449263" rtl="0" eaLnBrk="0" fontAlgn="base" hangingPunct="0">
        <a:lnSpc>
          <a:spcPts val="2363"/>
        </a:lnSpc>
        <a:spcBef>
          <a:spcPct val="0"/>
        </a:spcBef>
        <a:spcAft>
          <a:spcPct val="0"/>
        </a:spcAft>
        <a:buClr>
          <a:srgbClr val="000000"/>
        </a:buClr>
        <a:buSzPct val="100000"/>
        <a:buFont typeface="Times New Roman" charset="0"/>
        <a:defRPr sz="2100">
          <a:solidFill>
            <a:srgbClr val="000000"/>
          </a:solidFill>
          <a:latin typeface="+mn-lt"/>
          <a:ea typeface="+mn-ea"/>
          <a:cs typeface="+mn-cs"/>
        </a:defRPr>
      </a:lvl1pPr>
      <a:lvl2pPr marL="742950" indent="-285750" algn="l" defTabSz="449263" rtl="0" eaLnBrk="0" fontAlgn="base" hangingPunct="0">
        <a:spcBef>
          <a:spcPts val="450"/>
        </a:spcBef>
        <a:spcAft>
          <a:spcPct val="0"/>
        </a:spcAft>
        <a:buClr>
          <a:srgbClr val="000000"/>
        </a:buClr>
        <a:buSzPct val="100000"/>
        <a:buFont typeface="Times New Roman" charset="0"/>
        <a:defRPr>
          <a:solidFill>
            <a:srgbClr val="000000"/>
          </a:solidFill>
          <a:latin typeface="+mn-lt"/>
          <a:ea typeface="+mn-ea"/>
        </a:defRPr>
      </a:lvl2pPr>
      <a:lvl3pPr marL="1143000" indent="-228600" algn="l" defTabSz="449263" rtl="0" eaLnBrk="0" fontAlgn="base" hangingPunct="0">
        <a:spcBef>
          <a:spcPts val="450"/>
        </a:spcBef>
        <a:spcAft>
          <a:spcPct val="0"/>
        </a:spcAft>
        <a:buClr>
          <a:srgbClr val="000000"/>
        </a:buClr>
        <a:buSzPct val="100000"/>
        <a:buFont typeface="Times New Roman" charset="0"/>
        <a:defRPr>
          <a:solidFill>
            <a:srgbClr val="000000"/>
          </a:solidFill>
          <a:latin typeface="+mn-lt"/>
          <a:ea typeface="+mn-ea"/>
        </a:defRPr>
      </a:lvl3pPr>
      <a:lvl4pPr marL="1600200" indent="-228600" algn="l" defTabSz="449263" rtl="0" eaLnBrk="0" fontAlgn="base" hangingPunct="0">
        <a:spcBef>
          <a:spcPts val="450"/>
        </a:spcBef>
        <a:spcAft>
          <a:spcPct val="0"/>
        </a:spcAft>
        <a:buClr>
          <a:srgbClr val="000000"/>
        </a:buClr>
        <a:buSzPct val="100000"/>
        <a:buFont typeface="Times New Roman" charset="0"/>
        <a:defRPr>
          <a:solidFill>
            <a:srgbClr val="000000"/>
          </a:solidFill>
          <a:latin typeface="+mn-lt"/>
          <a:ea typeface="+mn-ea"/>
        </a:defRPr>
      </a:lvl4pPr>
      <a:lvl5pPr marL="2057400" indent="-228600" algn="l" defTabSz="449263" rtl="0" eaLnBrk="0" fontAlgn="base" hangingPunct="0">
        <a:spcBef>
          <a:spcPts val="450"/>
        </a:spcBef>
        <a:spcAft>
          <a:spcPct val="0"/>
        </a:spcAft>
        <a:buClr>
          <a:srgbClr val="000000"/>
        </a:buClr>
        <a:buSzPct val="100000"/>
        <a:buFont typeface="Times New Roman" charset="0"/>
        <a:defRPr>
          <a:solidFill>
            <a:srgbClr val="000000"/>
          </a:solidFill>
          <a:latin typeface="+mn-lt"/>
          <a:ea typeface="+mn-ea"/>
        </a:defRPr>
      </a:lvl5pPr>
      <a:lvl6pPr marL="2514600" indent="-228600" algn="l" defTabSz="449263" rtl="0" eaLnBrk="0" fontAlgn="base" hangingPunct="0">
        <a:spcBef>
          <a:spcPts val="450"/>
        </a:spcBef>
        <a:spcAft>
          <a:spcPct val="0"/>
        </a:spcAft>
        <a:buClr>
          <a:srgbClr val="000000"/>
        </a:buClr>
        <a:buSzPct val="100000"/>
        <a:buFont typeface="Times New Roman" charset="0"/>
        <a:defRPr>
          <a:solidFill>
            <a:srgbClr val="000000"/>
          </a:solidFill>
          <a:latin typeface="+mn-lt"/>
          <a:ea typeface="+mn-ea"/>
        </a:defRPr>
      </a:lvl6pPr>
      <a:lvl7pPr marL="2971800" indent="-228600" algn="l" defTabSz="449263" rtl="0" eaLnBrk="0" fontAlgn="base" hangingPunct="0">
        <a:spcBef>
          <a:spcPts val="450"/>
        </a:spcBef>
        <a:spcAft>
          <a:spcPct val="0"/>
        </a:spcAft>
        <a:buClr>
          <a:srgbClr val="000000"/>
        </a:buClr>
        <a:buSzPct val="100000"/>
        <a:buFont typeface="Times New Roman" charset="0"/>
        <a:defRPr>
          <a:solidFill>
            <a:srgbClr val="000000"/>
          </a:solidFill>
          <a:latin typeface="+mn-lt"/>
          <a:ea typeface="+mn-ea"/>
        </a:defRPr>
      </a:lvl7pPr>
      <a:lvl8pPr marL="3429000" indent="-228600" algn="l" defTabSz="449263" rtl="0" eaLnBrk="0" fontAlgn="base" hangingPunct="0">
        <a:spcBef>
          <a:spcPts val="450"/>
        </a:spcBef>
        <a:spcAft>
          <a:spcPct val="0"/>
        </a:spcAft>
        <a:buClr>
          <a:srgbClr val="000000"/>
        </a:buClr>
        <a:buSzPct val="100000"/>
        <a:buFont typeface="Times New Roman" charset="0"/>
        <a:defRPr>
          <a:solidFill>
            <a:srgbClr val="000000"/>
          </a:solidFill>
          <a:latin typeface="+mn-lt"/>
          <a:ea typeface="+mn-ea"/>
        </a:defRPr>
      </a:lvl8pPr>
      <a:lvl9pPr marL="3886200" indent="-228600" algn="l" defTabSz="449263" rtl="0" eaLnBrk="0" fontAlgn="base" hangingPunct="0">
        <a:spcBef>
          <a:spcPts val="450"/>
        </a:spcBef>
        <a:spcAft>
          <a:spcPct val="0"/>
        </a:spcAft>
        <a:buClr>
          <a:srgbClr val="000000"/>
        </a:buClr>
        <a:buSzPct val="100000"/>
        <a:buFont typeface="Times New Roman" charset="0"/>
        <a:defRPr>
          <a:solidFill>
            <a:srgbClr val="000000"/>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5D2E0"/>
        </a:solidFill>
        <a:effectLst/>
      </p:bgPr>
    </p:bg>
    <p:spTree>
      <p:nvGrpSpPr>
        <p:cNvPr id="1" name=""/>
        <p:cNvGrpSpPr/>
        <p:nvPr/>
      </p:nvGrpSpPr>
      <p:grpSpPr>
        <a:xfrm>
          <a:off x="0" y="0"/>
          <a:ext cx="0" cy="0"/>
          <a:chOff x="0" y="0"/>
          <a:chExt cx="0" cy="0"/>
        </a:xfrm>
      </p:grpSpPr>
      <p:sp>
        <p:nvSpPr>
          <p:cNvPr id="3073" name="Rectangle 1"/>
          <p:cNvSpPr>
            <a:spLocks noChangeArrowheads="1"/>
          </p:cNvSpPr>
          <p:nvPr/>
        </p:nvSpPr>
        <p:spPr bwMode="auto">
          <a:xfrm>
            <a:off x="-3175" y="6286500"/>
            <a:ext cx="9148763" cy="574675"/>
          </a:xfrm>
          <a:prstGeom prst="rect">
            <a:avLst/>
          </a:prstGeom>
          <a:solidFill>
            <a:srgbClr val="FFFFFF"/>
          </a:solidFill>
          <a:ln w="9525">
            <a:noFill/>
            <a:round/>
            <a:headEnd/>
            <a:tailEnd/>
          </a:ln>
          <a:effectLst/>
        </p:spPr>
        <p:txBody>
          <a:bodyPr wrap="none" anchor="ctr">
            <a:prstTxWarp prst="textNoShape">
              <a:avLst/>
            </a:prstTxWarp>
          </a:bodyPr>
          <a:lstStyle/>
          <a:p>
            <a:endParaRPr lang="en-US"/>
          </a:p>
        </p:txBody>
      </p:sp>
      <p:pic>
        <p:nvPicPr>
          <p:cNvPr id="25603" name="Picture 2"/>
          <p:cNvPicPr>
            <a:picLocks noChangeAspect="1" noChangeArrowheads="1"/>
          </p:cNvPicPr>
          <p:nvPr/>
        </p:nvPicPr>
        <p:blipFill>
          <a:blip r:embed="rId13"/>
          <a:srcRect/>
          <a:stretch>
            <a:fillRect/>
          </a:stretch>
        </p:blipFill>
        <p:spPr bwMode="auto">
          <a:xfrm>
            <a:off x="642938" y="6357938"/>
            <a:ext cx="1366837" cy="419100"/>
          </a:xfrm>
          <a:prstGeom prst="rect">
            <a:avLst/>
          </a:prstGeom>
          <a:noFill/>
          <a:ln w="9525">
            <a:noFill/>
            <a:round/>
            <a:headEnd/>
            <a:tailEnd/>
          </a:ln>
        </p:spPr>
      </p:pic>
      <p:sp>
        <p:nvSpPr>
          <p:cNvPr id="25604" name="Rectangle 3"/>
          <p:cNvSpPr>
            <a:spLocks noGrp="1" noChangeArrowheads="1"/>
          </p:cNvSpPr>
          <p:nvPr>
            <p:ph type="title"/>
          </p:nvPr>
        </p:nvSpPr>
        <p:spPr bwMode="auto">
          <a:xfrm>
            <a:off x="685800" y="287338"/>
            <a:ext cx="7767638" cy="930275"/>
          </a:xfrm>
          <a:prstGeom prst="rect">
            <a:avLst/>
          </a:prstGeom>
          <a:noFill/>
          <a:ln w="9525">
            <a:noFill/>
            <a:round/>
            <a:headEnd/>
            <a:tailEnd/>
          </a:ln>
        </p:spPr>
        <p:txBody>
          <a:bodyPr vert="horz" wrap="square" lIns="0" tIns="0" rIns="0" bIns="0" numCol="1" anchor="t" anchorCtr="0" compatLnSpc="1">
            <a:prstTxWarp prst="textNoShape">
              <a:avLst/>
            </a:prstTxWarp>
          </a:bodyPr>
          <a:lstStyle/>
          <a:p>
            <a:pPr lvl="0"/>
            <a:r>
              <a:rPr lang="en-GB"/>
              <a:t>Click to edit the title text format</a:t>
            </a:r>
          </a:p>
        </p:txBody>
      </p:sp>
      <p:sp>
        <p:nvSpPr>
          <p:cNvPr id="25605" name="Rectangle 4"/>
          <p:cNvSpPr>
            <a:spLocks noGrp="1" noChangeArrowheads="1"/>
          </p:cNvSpPr>
          <p:nvPr>
            <p:ph type="body" idx="1"/>
          </p:nvPr>
        </p:nvSpPr>
        <p:spPr bwMode="auto">
          <a:xfrm>
            <a:off x="685800" y="1511300"/>
            <a:ext cx="7767638" cy="4110038"/>
          </a:xfrm>
          <a:prstGeom prst="rect">
            <a:avLst/>
          </a:prstGeom>
          <a:noFill/>
          <a:ln w="9525">
            <a:noFill/>
            <a:round/>
            <a:headEnd/>
            <a:tailEnd/>
          </a:ln>
        </p:spPr>
        <p:txBody>
          <a:bodyPr vert="horz" wrap="square" lIns="0" tIns="0"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3077" name="Rectangle 5"/>
          <p:cNvSpPr>
            <a:spLocks noGrp="1" noChangeArrowheads="1"/>
          </p:cNvSpPr>
          <p:nvPr>
            <p:ph type="dt"/>
          </p:nvPr>
        </p:nvSpPr>
        <p:spPr bwMode="auto">
          <a:xfrm>
            <a:off x="7556500" y="6102350"/>
            <a:ext cx="1362075" cy="82391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eaLnBrk="1">
              <a:defRPr>
                <a:solidFill>
                  <a:srgbClr val="000000"/>
                </a:solidFill>
                <a:latin typeface="Times New Roman" charset="0"/>
                <a:ea typeface="Arial Unicode MS" charset="0"/>
                <a:cs typeface="Arial Unicode MS" charset="0"/>
              </a:defRPr>
            </a:lvl1pPr>
          </a:lstStyle>
          <a:p>
            <a:r>
              <a:rPr lang="en-US"/>
              <a:t>August 26, 2009</a:t>
            </a:r>
          </a:p>
        </p:txBody>
      </p:sp>
      <p:sp>
        <p:nvSpPr>
          <p:cNvPr id="3078" name="Rectangle 6"/>
          <p:cNvSpPr>
            <a:spLocks noGrp="1" noChangeArrowheads="1"/>
          </p:cNvSpPr>
          <p:nvPr>
            <p:ph type="sldNum"/>
          </p:nvPr>
        </p:nvSpPr>
        <p:spPr bwMode="auto">
          <a:xfrm>
            <a:off x="7556500" y="6261100"/>
            <a:ext cx="1362075" cy="82391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eaLnBrk="1">
              <a:defRPr>
                <a:solidFill>
                  <a:srgbClr val="000000"/>
                </a:solidFill>
                <a:latin typeface="Times New Roman" charset="0"/>
                <a:ea typeface="Arial Unicode MS" charset="0"/>
                <a:cs typeface="Arial Unicode MS" charset="0"/>
              </a:defRPr>
            </a:lvl1pPr>
          </a:lstStyle>
          <a:p>
            <a:r>
              <a:rPr lang="en-US"/>
              <a:t>Page </a:t>
            </a:r>
            <a:fld id="{3CB1F2DD-9746-1E49-B4F7-ED418DBED09C}"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p:txStyles>
    <p:titleStyle>
      <a:lvl1pPr algn="l" defTabSz="449263" rtl="0" eaLnBrk="0" fontAlgn="base" hangingPunct="0">
        <a:lnSpc>
          <a:spcPts val="3663"/>
        </a:lnSpc>
        <a:spcBef>
          <a:spcPct val="0"/>
        </a:spcBef>
        <a:spcAft>
          <a:spcPct val="0"/>
        </a:spcAft>
        <a:buClr>
          <a:srgbClr val="000000"/>
        </a:buClr>
        <a:buSzPct val="100000"/>
        <a:buFont typeface="Times New Roman" charset="0"/>
        <a:defRPr sz="3200">
          <a:solidFill>
            <a:srgbClr val="002147"/>
          </a:solidFill>
          <a:latin typeface="+mj-lt"/>
          <a:ea typeface="+mj-ea"/>
          <a:cs typeface="+mj-cs"/>
        </a:defRPr>
      </a:lvl1pPr>
      <a:lvl2pPr algn="l" defTabSz="449263" rtl="0" eaLnBrk="0" fontAlgn="base" hangingPunct="0">
        <a:lnSpc>
          <a:spcPts val="3663"/>
        </a:lnSpc>
        <a:spcBef>
          <a:spcPct val="0"/>
        </a:spcBef>
        <a:spcAft>
          <a:spcPct val="0"/>
        </a:spcAft>
        <a:buClr>
          <a:srgbClr val="000000"/>
        </a:buClr>
        <a:buSzPct val="100000"/>
        <a:buFont typeface="Times New Roman" charset="0"/>
        <a:defRPr sz="3200">
          <a:solidFill>
            <a:srgbClr val="002147"/>
          </a:solidFill>
          <a:latin typeface="Arial" charset="0"/>
          <a:ea typeface="ＭＳ Ｐゴシック" charset="-128"/>
          <a:cs typeface="ＭＳ Ｐゴシック" charset="-128"/>
        </a:defRPr>
      </a:lvl2pPr>
      <a:lvl3pPr algn="l" defTabSz="449263" rtl="0" eaLnBrk="0" fontAlgn="base" hangingPunct="0">
        <a:lnSpc>
          <a:spcPts val="3663"/>
        </a:lnSpc>
        <a:spcBef>
          <a:spcPct val="0"/>
        </a:spcBef>
        <a:spcAft>
          <a:spcPct val="0"/>
        </a:spcAft>
        <a:buClr>
          <a:srgbClr val="000000"/>
        </a:buClr>
        <a:buSzPct val="100000"/>
        <a:buFont typeface="Times New Roman" charset="0"/>
        <a:defRPr sz="3200">
          <a:solidFill>
            <a:srgbClr val="002147"/>
          </a:solidFill>
          <a:latin typeface="Arial" charset="0"/>
          <a:ea typeface="ＭＳ Ｐゴシック" charset="-128"/>
          <a:cs typeface="ＭＳ Ｐゴシック" charset="-128"/>
        </a:defRPr>
      </a:lvl3pPr>
      <a:lvl4pPr algn="l" defTabSz="449263" rtl="0" eaLnBrk="0" fontAlgn="base" hangingPunct="0">
        <a:lnSpc>
          <a:spcPts val="3663"/>
        </a:lnSpc>
        <a:spcBef>
          <a:spcPct val="0"/>
        </a:spcBef>
        <a:spcAft>
          <a:spcPct val="0"/>
        </a:spcAft>
        <a:buClr>
          <a:srgbClr val="000000"/>
        </a:buClr>
        <a:buSzPct val="100000"/>
        <a:buFont typeface="Times New Roman" charset="0"/>
        <a:defRPr sz="3200">
          <a:solidFill>
            <a:srgbClr val="002147"/>
          </a:solidFill>
          <a:latin typeface="Arial" charset="0"/>
          <a:ea typeface="ＭＳ Ｐゴシック" charset="-128"/>
          <a:cs typeface="ＭＳ Ｐゴシック" charset="-128"/>
        </a:defRPr>
      </a:lvl4pPr>
      <a:lvl5pPr algn="l" defTabSz="449263" rtl="0" eaLnBrk="0" fontAlgn="base" hangingPunct="0">
        <a:lnSpc>
          <a:spcPts val="3663"/>
        </a:lnSpc>
        <a:spcBef>
          <a:spcPct val="0"/>
        </a:spcBef>
        <a:spcAft>
          <a:spcPct val="0"/>
        </a:spcAft>
        <a:buClr>
          <a:srgbClr val="000000"/>
        </a:buClr>
        <a:buSzPct val="100000"/>
        <a:buFont typeface="Times New Roman" charset="0"/>
        <a:defRPr sz="3200">
          <a:solidFill>
            <a:srgbClr val="002147"/>
          </a:solidFill>
          <a:latin typeface="Arial" charset="0"/>
          <a:ea typeface="ＭＳ Ｐゴシック" charset="-128"/>
          <a:cs typeface="ＭＳ Ｐゴシック" charset="-128"/>
        </a:defRPr>
      </a:lvl5pPr>
      <a:lvl6pPr marL="2514600" indent="-228600" algn="l" defTabSz="449263" rtl="0" eaLnBrk="0" fontAlgn="base" hangingPunct="0">
        <a:lnSpc>
          <a:spcPts val="3663"/>
        </a:lnSpc>
        <a:spcBef>
          <a:spcPct val="0"/>
        </a:spcBef>
        <a:spcAft>
          <a:spcPct val="0"/>
        </a:spcAft>
        <a:buClr>
          <a:srgbClr val="000000"/>
        </a:buClr>
        <a:buSzPct val="100000"/>
        <a:buFont typeface="Times New Roman" charset="0"/>
        <a:defRPr sz="3200">
          <a:solidFill>
            <a:srgbClr val="002147"/>
          </a:solidFill>
          <a:latin typeface="Arial" charset="0"/>
          <a:ea typeface="ＭＳ Ｐゴシック" charset="-128"/>
        </a:defRPr>
      </a:lvl6pPr>
      <a:lvl7pPr marL="2971800" indent="-228600" algn="l" defTabSz="449263" rtl="0" eaLnBrk="0" fontAlgn="base" hangingPunct="0">
        <a:lnSpc>
          <a:spcPts val="3663"/>
        </a:lnSpc>
        <a:spcBef>
          <a:spcPct val="0"/>
        </a:spcBef>
        <a:spcAft>
          <a:spcPct val="0"/>
        </a:spcAft>
        <a:buClr>
          <a:srgbClr val="000000"/>
        </a:buClr>
        <a:buSzPct val="100000"/>
        <a:buFont typeface="Times New Roman" charset="0"/>
        <a:defRPr sz="3200">
          <a:solidFill>
            <a:srgbClr val="002147"/>
          </a:solidFill>
          <a:latin typeface="Arial" charset="0"/>
          <a:ea typeface="ＭＳ Ｐゴシック" charset="-128"/>
        </a:defRPr>
      </a:lvl7pPr>
      <a:lvl8pPr marL="3429000" indent="-228600" algn="l" defTabSz="449263" rtl="0" eaLnBrk="0" fontAlgn="base" hangingPunct="0">
        <a:lnSpc>
          <a:spcPts val="3663"/>
        </a:lnSpc>
        <a:spcBef>
          <a:spcPct val="0"/>
        </a:spcBef>
        <a:spcAft>
          <a:spcPct val="0"/>
        </a:spcAft>
        <a:buClr>
          <a:srgbClr val="000000"/>
        </a:buClr>
        <a:buSzPct val="100000"/>
        <a:buFont typeface="Times New Roman" charset="0"/>
        <a:defRPr sz="3200">
          <a:solidFill>
            <a:srgbClr val="002147"/>
          </a:solidFill>
          <a:latin typeface="Arial" charset="0"/>
          <a:ea typeface="ＭＳ Ｐゴシック" charset="-128"/>
        </a:defRPr>
      </a:lvl8pPr>
      <a:lvl9pPr marL="3886200" indent="-228600" algn="l" defTabSz="449263" rtl="0" eaLnBrk="0" fontAlgn="base" hangingPunct="0">
        <a:lnSpc>
          <a:spcPts val="3663"/>
        </a:lnSpc>
        <a:spcBef>
          <a:spcPct val="0"/>
        </a:spcBef>
        <a:spcAft>
          <a:spcPct val="0"/>
        </a:spcAft>
        <a:buClr>
          <a:srgbClr val="000000"/>
        </a:buClr>
        <a:buSzPct val="100000"/>
        <a:buFont typeface="Times New Roman" charset="0"/>
        <a:defRPr sz="3200">
          <a:solidFill>
            <a:srgbClr val="002147"/>
          </a:solidFill>
          <a:latin typeface="Arial" charset="0"/>
          <a:ea typeface="ＭＳ Ｐゴシック" charset="-128"/>
        </a:defRPr>
      </a:lvl9pPr>
    </p:titleStyle>
    <p:bodyStyle>
      <a:lvl1pPr marL="342900" indent="-342900" algn="l" defTabSz="449263" rtl="0" eaLnBrk="0" fontAlgn="base" hangingPunct="0">
        <a:lnSpc>
          <a:spcPts val="2363"/>
        </a:lnSpc>
        <a:spcBef>
          <a:spcPct val="0"/>
        </a:spcBef>
        <a:spcAft>
          <a:spcPct val="0"/>
        </a:spcAft>
        <a:buClr>
          <a:srgbClr val="000000"/>
        </a:buClr>
        <a:buSzPct val="100000"/>
        <a:buFont typeface="Times New Roman" charset="0"/>
        <a:defRPr sz="2100">
          <a:solidFill>
            <a:srgbClr val="000000"/>
          </a:solidFill>
          <a:latin typeface="+mn-lt"/>
          <a:ea typeface="+mn-ea"/>
          <a:cs typeface="+mn-cs"/>
        </a:defRPr>
      </a:lvl1pPr>
      <a:lvl2pPr marL="742950" indent="-285750" algn="l" defTabSz="449263" rtl="0" eaLnBrk="0" fontAlgn="base" hangingPunct="0">
        <a:spcBef>
          <a:spcPts val="450"/>
        </a:spcBef>
        <a:spcAft>
          <a:spcPct val="0"/>
        </a:spcAft>
        <a:buClr>
          <a:srgbClr val="000000"/>
        </a:buClr>
        <a:buSzPct val="100000"/>
        <a:buFont typeface="Times New Roman" charset="0"/>
        <a:defRPr>
          <a:solidFill>
            <a:srgbClr val="000000"/>
          </a:solidFill>
          <a:latin typeface="+mn-lt"/>
          <a:ea typeface="+mn-ea"/>
        </a:defRPr>
      </a:lvl2pPr>
      <a:lvl3pPr marL="1143000" indent="-228600" algn="l" defTabSz="449263" rtl="0" eaLnBrk="0" fontAlgn="base" hangingPunct="0">
        <a:spcBef>
          <a:spcPts val="450"/>
        </a:spcBef>
        <a:spcAft>
          <a:spcPct val="0"/>
        </a:spcAft>
        <a:buClr>
          <a:srgbClr val="000000"/>
        </a:buClr>
        <a:buSzPct val="100000"/>
        <a:buFont typeface="Times New Roman" charset="0"/>
        <a:defRPr>
          <a:solidFill>
            <a:srgbClr val="000000"/>
          </a:solidFill>
          <a:latin typeface="+mn-lt"/>
          <a:ea typeface="+mn-ea"/>
        </a:defRPr>
      </a:lvl3pPr>
      <a:lvl4pPr marL="1600200" indent="-228600" algn="l" defTabSz="449263" rtl="0" eaLnBrk="0" fontAlgn="base" hangingPunct="0">
        <a:spcBef>
          <a:spcPts val="450"/>
        </a:spcBef>
        <a:spcAft>
          <a:spcPct val="0"/>
        </a:spcAft>
        <a:buClr>
          <a:srgbClr val="000000"/>
        </a:buClr>
        <a:buSzPct val="100000"/>
        <a:buFont typeface="Times New Roman" charset="0"/>
        <a:defRPr>
          <a:solidFill>
            <a:srgbClr val="000000"/>
          </a:solidFill>
          <a:latin typeface="+mn-lt"/>
          <a:ea typeface="+mn-ea"/>
        </a:defRPr>
      </a:lvl4pPr>
      <a:lvl5pPr marL="2057400" indent="-228600" algn="l" defTabSz="449263" rtl="0" eaLnBrk="0" fontAlgn="base" hangingPunct="0">
        <a:spcBef>
          <a:spcPts val="450"/>
        </a:spcBef>
        <a:spcAft>
          <a:spcPct val="0"/>
        </a:spcAft>
        <a:buClr>
          <a:srgbClr val="000000"/>
        </a:buClr>
        <a:buSzPct val="100000"/>
        <a:buFont typeface="Times New Roman" charset="0"/>
        <a:defRPr>
          <a:solidFill>
            <a:srgbClr val="000000"/>
          </a:solidFill>
          <a:latin typeface="+mn-lt"/>
          <a:ea typeface="+mn-ea"/>
        </a:defRPr>
      </a:lvl5pPr>
      <a:lvl6pPr marL="2514600" indent="-228600" algn="l" defTabSz="449263" rtl="0" eaLnBrk="0" fontAlgn="base" hangingPunct="0">
        <a:spcBef>
          <a:spcPts val="450"/>
        </a:spcBef>
        <a:spcAft>
          <a:spcPct val="0"/>
        </a:spcAft>
        <a:buClr>
          <a:srgbClr val="000000"/>
        </a:buClr>
        <a:buSzPct val="100000"/>
        <a:buFont typeface="Times New Roman" charset="0"/>
        <a:defRPr>
          <a:solidFill>
            <a:srgbClr val="000000"/>
          </a:solidFill>
          <a:latin typeface="+mn-lt"/>
          <a:ea typeface="+mn-ea"/>
        </a:defRPr>
      </a:lvl6pPr>
      <a:lvl7pPr marL="2971800" indent="-228600" algn="l" defTabSz="449263" rtl="0" eaLnBrk="0" fontAlgn="base" hangingPunct="0">
        <a:spcBef>
          <a:spcPts val="450"/>
        </a:spcBef>
        <a:spcAft>
          <a:spcPct val="0"/>
        </a:spcAft>
        <a:buClr>
          <a:srgbClr val="000000"/>
        </a:buClr>
        <a:buSzPct val="100000"/>
        <a:buFont typeface="Times New Roman" charset="0"/>
        <a:defRPr>
          <a:solidFill>
            <a:srgbClr val="000000"/>
          </a:solidFill>
          <a:latin typeface="+mn-lt"/>
          <a:ea typeface="+mn-ea"/>
        </a:defRPr>
      </a:lvl7pPr>
      <a:lvl8pPr marL="3429000" indent="-228600" algn="l" defTabSz="449263" rtl="0" eaLnBrk="0" fontAlgn="base" hangingPunct="0">
        <a:spcBef>
          <a:spcPts val="450"/>
        </a:spcBef>
        <a:spcAft>
          <a:spcPct val="0"/>
        </a:spcAft>
        <a:buClr>
          <a:srgbClr val="000000"/>
        </a:buClr>
        <a:buSzPct val="100000"/>
        <a:buFont typeface="Times New Roman" charset="0"/>
        <a:defRPr>
          <a:solidFill>
            <a:srgbClr val="000000"/>
          </a:solidFill>
          <a:latin typeface="+mn-lt"/>
          <a:ea typeface="+mn-ea"/>
        </a:defRPr>
      </a:lvl8pPr>
      <a:lvl9pPr marL="3886200" indent="-228600" algn="l" defTabSz="449263" rtl="0" eaLnBrk="0" fontAlgn="base" hangingPunct="0">
        <a:spcBef>
          <a:spcPts val="450"/>
        </a:spcBef>
        <a:spcAft>
          <a:spcPct val="0"/>
        </a:spcAft>
        <a:buClr>
          <a:srgbClr val="000000"/>
        </a:buClr>
        <a:buSzPct val="100000"/>
        <a:buFont typeface="Times New Roman" charset="0"/>
        <a:defRPr>
          <a:solidFill>
            <a:srgbClr val="000000"/>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jpe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jpeg"/></Relationships>
</file>

<file path=ppt/slides/_rels/slide12.xml.rels><?xml version="1.0" encoding="UTF-8" standalone="yes"?>
<Relationships xmlns="http://schemas.openxmlformats.org/package/2006/relationships"><Relationship Id="rId1" Type="http://schemas.openxmlformats.org/officeDocument/2006/relationships/video" Target="file://localhost/Users/rahtz/TEI/tei.oucs.ox.ac.uk/Projects/Claros/clarosScreencastFinal.wmv" TargetMode="External"/><Relationship Id="rId2" Type="http://schemas.openxmlformats.org/officeDocument/2006/relationships/slideLayout" Target="../slideLayouts/slideLayout7.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8.jpeg"/></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emf"/><Relationship Id="rId6" Type="http://schemas.openxmlformats.org/officeDocument/2006/relationships/image" Target="../media/image25.emf"/><Relationship Id="rId7" Type="http://schemas.openxmlformats.org/officeDocument/2006/relationships/image" Target="../media/image26.emf"/><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jpe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9.jpeg"/></Relationships>
</file>

<file path=ppt/slides/_rels/slide34.xml.rels><?xml version="1.0" encoding="UTF-8" standalone="yes"?>
<Relationships xmlns="http://schemas.openxmlformats.org/package/2006/relationships"><Relationship Id="rId1" Type="http://schemas.openxmlformats.org/officeDocument/2006/relationships/video" Target="%5CUsers%5Cgraham%5CDesktop%5Cclaros-berlin%5CClassicalCompanion.mov" TargetMode="External"/><Relationship Id="rId2" Type="http://schemas.openxmlformats.org/officeDocument/2006/relationships/slideLayout" Target="../slideLayouts/slideLayout7.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1.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41.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bg>
      <p:bgPr>
        <a:solidFill>
          <a:schemeClr val="tx1"/>
        </a:solid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Text Box 1"/>
          <p:cNvSpPr txBox="1">
            <a:spLocks noChangeArrowheads="1"/>
          </p:cNvSpPr>
          <p:nvPr/>
        </p:nvSpPr>
        <p:spPr bwMode="auto">
          <a:xfrm>
            <a:off x="685800" y="287338"/>
            <a:ext cx="7772400" cy="935037"/>
          </a:xfrm>
          <a:prstGeom prst="rect">
            <a:avLst/>
          </a:prstGeom>
          <a:noFill/>
          <a:ln w="9525">
            <a:noFill/>
            <a:round/>
            <a:headEnd/>
            <a:tailEnd/>
          </a:ln>
        </p:spPr>
        <p:txBody>
          <a:bodyPr lIns="0" tIns="0" rIns="0" bIns="0">
            <a:prstTxWarp prst="textNoShape">
              <a:avLst/>
            </a:prstTxWarp>
          </a:bodyPr>
          <a:lstStyle/>
          <a:p>
            <a:pPr eaLnBrk="1" hangingPunct="1">
              <a:lnSpc>
                <a:spcPts val="36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002147"/>
                </a:solidFill>
              </a:rPr>
              <a:t>Classical art</a:t>
            </a:r>
          </a:p>
        </p:txBody>
      </p:sp>
      <p:sp>
        <p:nvSpPr>
          <p:cNvPr id="56323" name="Text Box 2"/>
          <p:cNvSpPr txBox="1">
            <a:spLocks noChangeArrowheads="1"/>
          </p:cNvSpPr>
          <p:nvPr/>
        </p:nvSpPr>
        <p:spPr bwMode="auto">
          <a:xfrm>
            <a:off x="685800" y="1511300"/>
            <a:ext cx="7772400" cy="4481513"/>
          </a:xfrm>
          <a:prstGeom prst="rect">
            <a:avLst/>
          </a:prstGeom>
          <a:noFill/>
          <a:ln w="9525">
            <a:noFill/>
            <a:round/>
            <a:headEnd/>
            <a:tailEnd/>
          </a:ln>
        </p:spPr>
        <p:txBody>
          <a:bodyPr lIns="0" tIns="0" rIns="0" bIns="0">
            <a:prstTxWarp prst="textNoShape">
              <a:avLst/>
            </a:prstTxWarp>
          </a:bodyPr>
          <a:lstStyle/>
          <a:p>
            <a:pPr>
              <a:lnSpc>
                <a:spcPts val="23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100">
                <a:solidFill>
                  <a:srgbClr val="000000"/>
                </a:solidFill>
              </a:rPr>
              <a:t>The art of the ancient Greeks and Romans</a:t>
            </a:r>
          </a:p>
          <a:p>
            <a:pPr>
              <a:lnSpc>
                <a:spcPts val="23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100">
              <a:solidFill>
                <a:srgbClr val="000000"/>
              </a:solidFill>
            </a:endParaRPr>
          </a:p>
          <a:p>
            <a:pPr>
              <a:lnSpc>
                <a:spcPts val="23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100">
              <a:solidFill>
                <a:srgbClr val="000000"/>
              </a:solidFill>
            </a:endParaRPr>
          </a:p>
          <a:p>
            <a:pPr>
              <a:lnSpc>
                <a:spcPts val="23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100">
              <a:solidFill>
                <a:srgbClr val="000000"/>
              </a:solidFill>
            </a:endParaRPr>
          </a:p>
          <a:p>
            <a:pPr>
              <a:lnSpc>
                <a:spcPts val="23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100">
              <a:solidFill>
                <a:srgbClr val="000000"/>
              </a:solidFill>
            </a:endParaRPr>
          </a:p>
          <a:p>
            <a:pPr>
              <a:lnSpc>
                <a:spcPts val="23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100">
              <a:solidFill>
                <a:srgbClr val="000000"/>
              </a:solidFill>
            </a:endParaRPr>
          </a:p>
          <a:p>
            <a:pPr>
              <a:lnSpc>
                <a:spcPts val="23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100">
              <a:solidFill>
                <a:srgbClr val="000000"/>
              </a:solidFill>
            </a:endParaRPr>
          </a:p>
          <a:p>
            <a:pPr>
              <a:lnSpc>
                <a:spcPts val="23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100">
              <a:solidFill>
                <a:srgbClr val="000000"/>
              </a:solidFill>
            </a:endParaRPr>
          </a:p>
          <a:p>
            <a:pPr>
              <a:lnSpc>
                <a:spcPts val="23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100">
              <a:solidFill>
                <a:srgbClr val="000000"/>
              </a:solidFill>
            </a:endParaRPr>
          </a:p>
          <a:p>
            <a:pPr>
              <a:lnSpc>
                <a:spcPts val="23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100">
              <a:solidFill>
                <a:srgbClr val="000000"/>
              </a:solidFill>
            </a:endParaRPr>
          </a:p>
          <a:p>
            <a:pPr>
              <a:lnSpc>
                <a:spcPts val="23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100">
              <a:solidFill>
                <a:srgbClr val="000000"/>
              </a:solidFill>
            </a:endParaRPr>
          </a:p>
          <a:p>
            <a:pPr>
              <a:lnSpc>
                <a:spcPts val="23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100">
              <a:solidFill>
                <a:srgbClr val="000000"/>
              </a:solidFill>
            </a:endParaRPr>
          </a:p>
          <a:p>
            <a:pPr>
              <a:lnSpc>
                <a:spcPts val="23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100">
                <a:solidFill>
                  <a:srgbClr val="000000"/>
                </a:solidFill>
              </a:rPr>
              <a:t>		 Pottery		   Gems	             Sculpture		</a:t>
            </a:r>
          </a:p>
        </p:txBody>
      </p:sp>
      <p:pic>
        <p:nvPicPr>
          <p:cNvPr id="56324" name="Picture 3"/>
          <p:cNvPicPr>
            <a:picLocks noChangeAspect="1" noChangeArrowheads="1"/>
          </p:cNvPicPr>
          <p:nvPr/>
        </p:nvPicPr>
        <p:blipFill>
          <a:blip r:embed="rId3"/>
          <a:srcRect/>
          <a:stretch>
            <a:fillRect/>
          </a:stretch>
        </p:blipFill>
        <p:spPr bwMode="auto">
          <a:xfrm>
            <a:off x="6572250" y="571500"/>
            <a:ext cx="2071688" cy="4572000"/>
          </a:xfrm>
          <a:prstGeom prst="rect">
            <a:avLst/>
          </a:prstGeom>
          <a:noFill/>
          <a:ln w="9525">
            <a:noFill/>
            <a:round/>
            <a:headEnd/>
            <a:tailEnd/>
          </a:ln>
        </p:spPr>
      </p:pic>
      <p:pic>
        <p:nvPicPr>
          <p:cNvPr id="56325" name="Picture 4"/>
          <p:cNvPicPr>
            <a:picLocks noChangeAspect="1" noChangeArrowheads="1"/>
          </p:cNvPicPr>
          <p:nvPr/>
        </p:nvPicPr>
        <p:blipFill>
          <a:blip r:embed="rId4"/>
          <a:srcRect/>
          <a:stretch>
            <a:fillRect/>
          </a:stretch>
        </p:blipFill>
        <p:spPr bwMode="auto">
          <a:xfrm>
            <a:off x="714375" y="2428875"/>
            <a:ext cx="2928938" cy="2628900"/>
          </a:xfrm>
          <a:prstGeom prst="rect">
            <a:avLst/>
          </a:prstGeom>
          <a:noFill/>
          <a:ln w="9525">
            <a:noFill/>
            <a:round/>
            <a:headEnd/>
            <a:tailEnd/>
          </a:ln>
        </p:spPr>
      </p:pic>
      <p:pic>
        <p:nvPicPr>
          <p:cNvPr id="56326" name="Picture 5"/>
          <p:cNvPicPr>
            <a:picLocks noChangeAspect="1" noChangeArrowheads="1"/>
          </p:cNvPicPr>
          <p:nvPr/>
        </p:nvPicPr>
        <p:blipFill>
          <a:blip r:embed="rId5"/>
          <a:srcRect/>
          <a:stretch>
            <a:fillRect/>
          </a:stretch>
        </p:blipFill>
        <p:spPr bwMode="auto">
          <a:xfrm>
            <a:off x="4000500" y="2571750"/>
            <a:ext cx="2071688" cy="2220913"/>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8370" name="Picture 1"/>
          <p:cNvPicPr>
            <a:picLocks noChangeAspect="1" noChangeArrowheads="1"/>
          </p:cNvPicPr>
          <p:nvPr/>
        </p:nvPicPr>
        <p:blipFill>
          <a:blip r:embed="rId3"/>
          <a:srcRect/>
          <a:stretch>
            <a:fillRect/>
          </a:stretch>
        </p:blipFill>
        <p:spPr bwMode="auto">
          <a:xfrm>
            <a:off x="0" y="427038"/>
            <a:ext cx="9144000" cy="6003925"/>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0418" name="Picture 2" descr="/Users/graham/Desktop/claros-berlin/clarosScreencastFinal.wmv">
            <a:hlinkClick r:id="" action="ppaction://media"/>
          </p:cNvPr>
          <p:cNvPicPr/>
          <p:nvPr>
            <a:videoFile r:link="rId1"/>
          </p:nvPr>
        </p:nvPicPr>
        <p:blipFill>
          <a:blip r:embed="rId3"/>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4360" fill="hold"/>
                                        <p:tgtEl>
                                          <p:spTgt spid="604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60418"/>
                </p:tgtEl>
              </p:cMediaNode>
            </p:video>
            <p:seq concurrent="1" nextAc="seek">
              <p:cTn id="8" restart="whenNotActive" fill="hold" evtFilter="cancelBubble" nodeType="interactiveSeq">
                <p:stCondLst>
                  <p:cond evt="onClick" delay="0">
                    <p:tgtEl>
                      <p:spTgt spid="604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0418"/>
                                        </p:tgtEl>
                                      </p:cBhvr>
                                    </p:cmd>
                                  </p:childTnLst>
                                </p:cTn>
                              </p:par>
                            </p:childTnLst>
                          </p:cTn>
                        </p:par>
                      </p:childTnLst>
                    </p:cTn>
                  </p:par>
                </p:childTnLst>
              </p:cTn>
              <p:nextCondLst>
                <p:cond evt="onClick" delay="0">
                  <p:tgtEl>
                    <p:spTgt spid="60418"/>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Text Box 1"/>
          <p:cNvSpPr txBox="1">
            <a:spLocks noChangeArrowheads="1"/>
          </p:cNvSpPr>
          <p:nvPr/>
        </p:nvSpPr>
        <p:spPr bwMode="auto">
          <a:xfrm>
            <a:off x="685800" y="287338"/>
            <a:ext cx="7772400" cy="935037"/>
          </a:xfrm>
          <a:prstGeom prst="rect">
            <a:avLst/>
          </a:prstGeom>
          <a:noFill/>
          <a:ln w="9525">
            <a:noFill/>
            <a:round/>
            <a:headEnd/>
            <a:tailEnd/>
          </a:ln>
        </p:spPr>
        <p:txBody>
          <a:bodyPr lIns="0" tIns="0" rIns="0" bIns="0">
            <a:prstTxWarp prst="textNoShape">
              <a:avLst/>
            </a:prstTxWarp>
          </a:bodyPr>
          <a:lstStyle/>
          <a:p>
            <a:pPr>
              <a:lnSpc>
                <a:spcPts val="36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002147"/>
                </a:solidFill>
              </a:rPr>
              <a:t>Data</a:t>
            </a:r>
          </a:p>
        </p:txBody>
      </p:sp>
      <p:sp>
        <p:nvSpPr>
          <p:cNvPr id="61443" name="Text Box 2"/>
          <p:cNvSpPr txBox="1">
            <a:spLocks noChangeArrowheads="1"/>
          </p:cNvSpPr>
          <p:nvPr/>
        </p:nvSpPr>
        <p:spPr bwMode="auto">
          <a:xfrm>
            <a:off x="685800" y="1071563"/>
            <a:ext cx="7772400" cy="4714875"/>
          </a:xfrm>
          <a:prstGeom prst="rect">
            <a:avLst/>
          </a:prstGeom>
          <a:noFill/>
          <a:ln w="9525">
            <a:noFill/>
            <a:round/>
            <a:headEnd/>
            <a:tailEnd/>
          </a:ln>
        </p:spPr>
        <p:txBody>
          <a:bodyPr lIns="0" tIns="0" rIns="0" bIns="0">
            <a:prstTxWarp prst="textNoShape">
              <a:avLst/>
            </a:prstTxWarp>
          </a:bodyPr>
          <a:lstStyle/>
          <a:p>
            <a:pPr marL="277813" indent="-277813">
              <a:lnSpc>
                <a:spcPts val="2363"/>
              </a:lnSpc>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2100" dirty="0">
                <a:solidFill>
                  <a:srgbClr val="000000"/>
                </a:solidFill>
              </a:rPr>
              <a:t>University of Oxford – Beazley Archive</a:t>
            </a:r>
          </a:p>
          <a:p>
            <a:pPr marL="758825" lvl="1" indent="-188913">
              <a:spcBef>
                <a:spcPts val="450"/>
              </a:spcBef>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1800" dirty="0">
                <a:solidFill>
                  <a:srgbClr val="000000"/>
                </a:solidFill>
              </a:rPr>
              <a:t>Electronic documentation started 1979</a:t>
            </a:r>
          </a:p>
          <a:p>
            <a:pPr marL="758825" lvl="1" indent="-188913">
              <a:spcBef>
                <a:spcPts val="450"/>
              </a:spcBef>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1800" dirty="0">
                <a:solidFill>
                  <a:srgbClr val="000000"/>
                </a:solidFill>
              </a:rPr>
              <a:t>150,000 Pottery records and 130,000 images</a:t>
            </a:r>
          </a:p>
          <a:p>
            <a:pPr marL="758825" lvl="1" indent="-188913">
              <a:spcBef>
                <a:spcPts val="450"/>
              </a:spcBef>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1800" dirty="0">
                <a:solidFill>
                  <a:srgbClr val="000000"/>
                </a:solidFill>
              </a:rPr>
              <a:t>50,000 Engraved gem and cameo records and 30,000 images</a:t>
            </a:r>
          </a:p>
          <a:p>
            <a:pPr marL="758825" lvl="1" indent="-188913">
              <a:spcBef>
                <a:spcPts val="450"/>
              </a:spcBef>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1800" dirty="0">
                <a:solidFill>
                  <a:srgbClr val="000000"/>
                </a:solidFill>
              </a:rPr>
              <a:t>900 Plaster casts records (classical sculpture) and 1000 images</a:t>
            </a:r>
          </a:p>
          <a:p>
            <a:pPr marL="758825" lvl="1" indent="-188913">
              <a:spcBef>
                <a:spcPts val="450"/>
              </a:spcBef>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1800" dirty="0">
                <a:solidFill>
                  <a:srgbClr val="000000"/>
                </a:solidFill>
              </a:rPr>
              <a:t>900 Antiquarian photographs</a:t>
            </a:r>
          </a:p>
          <a:p>
            <a:pPr marL="277813" indent="-277813">
              <a:lnSpc>
                <a:spcPts val="2363"/>
              </a:lnSpc>
              <a:buClrTx/>
              <a:buSzTx/>
              <a:buFontTx/>
              <a:buNone/>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endParaRPr lang="en-GB" sz="2100" dirty="0">
              <a:solidFill>
                <a:srgbClr val="000000"/>
              </a:solidFill>
            </a:endParaRPr>
          </a:p>
          <a:p>
            <a:pPr marL="277813" indent="-277813">
              <a:lnSpc>
                <a:spcPts val="2363"/>
              </a:lnSpc>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2100" dirty="0">
                <a:solidFill>
                  <a:srgbClr val="000000"/>
                </a:solidFill>
              </a:rPr>
              <a:t>University of Oxford - Lexicon of Greek Personal Names</a:t>
            </a:r>
          </a:p>
          <a:p>
            <a:pPr marL="758825" lvl="1" indent="-188913">
              <a:spcBef>
                <a:spcPts val="450"/>
              </a:spcBef>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1800" dirty="0">
                <a:solidFill>
                  <a:srgbClr val="000000"/>
                </a:solidFill>
              </a:rPr>
              <a:t>Electronic documentation started 1975.</a:t>
            </a:r>
          </a:p>
          <a:p>
            <a:pPr marL="758825" lvl="1" indent="-188913">
              <a:spcBef>
                <a:spcPts val="450"/>
              </a:spcBef>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1800" dirty="0">
                <a:solidFill>
                  <a:srgbClr val="000000"/>
                </a:solidFill>
              </a:rPr>
              <a:t>400,000 recorded individuals. Over 35,000 unique  personal names.</a:t>
            </a:r>
          </a:p>
          <a:p>
            <a:pPr marL="277813" indent="-277813">
              <a:lnSpc>
                <a:spcPts val="2363"/>
              </a:lnSpc>
              <a:spcBef>
                <a:spcPts val="450"/>
              </a:spcBef>
              <a:buClrTx/>
              <a:buSzTx/>
              <a:buFontTx/>
              <a:buNone/>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endParaRPr lang="en-GB" sz="2100" dirty="0">
              <a:solidFill>
                <a:srgbClr val="000000"/>
              </a:solidFill>
            </a:endParaRPr>
          </a:p>
          <a:p>
            <a:pPr marL="277813" indent="-277813">
              <a:lnSpc>
                <a:spcPts val="2363"/>
              </a:lnSpc>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2100" dirty="0">
                <a:solidFill>
                  <a:srgbClr val="000000"/>
                </a:solidFill>
              </a:rPr>
              <a:t>University of Cologne – Research Sculpture Archive</a:t>
            </a:r>
          </a:p>
          <a:p>
            <a:pPr marL="758825" lvl="1" indent="-188913">
              <a:spcBef>
                <a:spcPts val="450"/>
              </a:spcBef>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1800" dirty="0">
                <a:solidFill>
                  <a:srgbClr val="000000"/>
                </a:solidFill>
              </a:rPr>
              <a:t>Electronic documentation started 1972</a:t>
            </a:r>
          </a:p>
          <a:p>
            <a:pPr marL="758825" lvl="1" indent="-188913">
              <a:spcBef>
                <a:spcPts val="450"/>
              </a:spcBef>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1800" dirty="0">
                <a:solidFill>
                  <a:srgbClr val="000000"/>
                </a:solidFill>
              </a:rPr>
              <a:t>250,000 Sculpture records, 490,000 images.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Text Box 1"/>
          <p:cNvSpPr txBox="1">
            <a:spLocks noChangeArrowheads="1"/>
          </p:cNvSpPr>
          <p:nvPr/>
        </p:nvSpPr>
        <p:spPr bwMode="auto">
          <a:xfrm>
            <a:off x="685800" y="287338"/>
            <a:ext cx="7772400" cy="935037"/>
          </a:xfrm>
          <a:prstGeom prst="rect">
            <a:avLst/>
          </a:prstGeom>
          <a:noFill/>
          <a:ln w="9525">
            <a:noFill/>
            <a:round/>
            <a:headEnd/>
            <a:tailEnd/>
          </a:ln>
        </p:spPr>
        <p:txBody>
          <a:bodyPr lIns="0" tIns="0" rIns="0" bIns="0">
            <a:prstTxWarp prst="textNoShape">
              <a:avLst/>
            </a:prstTxWarp>
          </a:bodyPr>
          <a:lstStyle/>
          <a:p>
            <a:pPr>
              <a:lnSpc>
                <a:spcPts val="36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002147"/>
                </a:solidFill>
              </a:rPr>
              <a:t>Data</a:t>
            </a:r>
          </a:p>
        </p:txBody>
      </p:sp>
      <p:sp>
        <p:nvSpPr>
          <p:cNvPr id="63491" name="Text Box 2"/>
          <p:cNvSpPr txBox="1">
            <a:spLocks noChangeArrowheads="1"/>
          </p:cNvSpPr>
          <p:nvPr/>
        </p:nvSpPr>
        <p:spPr bwMode="auto">
          <a:xfrm>
            <a:off x="685800" y="1285875"/>
            <a:ext cx="7772400" cy="4500563"/>
          </a:xfrm>
          <a:prstGeom prst="rect">
            <a:avLst/>
          </a:prstGeom>
          <a:noFill/>
          <a:ln w="9525">
            <a:noFill/>
            <a:round/>
            <a:headEnd/>
            <a:tailEnd/>
          </a:ln>
        </p:spPr>
        <p:txBody>
          <a:bodyPr lIns="0" tIns="0" rIns="0" bIns="0">
            <a:prstTxWarp prst="textNoShape">
              <a:avLst/>
            </a:prstTxWarp>
          </a:bodyPr>
          <a:lstStyle/>
          <a:p>
            <a:pPr marL="277813" indent="-277813">
              <a:lnSpc>
                <a:spcPts val="2363"/>
              </a:lnSpc>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2100" dirty="0">
                <a:solidFill>
                  <a:srgbClr val="000000"/>
                </a:solidFill>
              </a:rPr>
              <a:t>German Archaeological Institute</a:t>
            </a:r>
          </a:p>
          <a:p>
            <a:pPr marL="758825" lvl="1" indent="-188913">
              <a:spcBef>
                <a:spcPts val="450"/>
              </a:spcBef>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1800" dirty="0">
                <a:solidFill>
                  <a:srgbClr val="000000"/>
                </a:solidFill>
              </a:rPr>
              <a:t>1,500,000 photographs</a:t>
            </a:r>
          </a:p>
          <a:p>
            <a:pPr marL="277813" indent="-277813">
              <a:lnSpc>
                <a:spcPts val="2363"/>
              </a:lnSpc>
              <a:buClrTx/>
              <a:buSzTx/>
              <a:buFontTx/>
              <a:buNone/>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endParaRPr lang="en-GB" sz="2100" dirty="0">
              <a:solidFill>
                <a:srgbClr val="000000"/>
              </a:solidFill>
            </a:endParaRPr>
          </a:p>
          <a:p>
            <a:pPr marL="277813" indent="-277813">
              <a:lnSpc>
                <a:spcPts val="2363"/>
              </a:lnSpc>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2100" dirty="0">
                <a:solidFill>
                  <a:srgbClr val="000000"/>
                </a:solidFill>
              </a:rPr>
              <a:t>University of Paris X - Lexicon </a:t>
            </a:r>
            <a:r>
              <a:rPr lang="en-GB" sz="2100" dirty="0" err="1">
                <a:solidFill>
                  <a:srgbClr val="000000"/>
                </a:solidFill>
              </a:rPr>
              <a:t>Iconographicum</a:t>
            </a:r>
            <a:r>
              <a:rPr lang="en-GB" sz="2100" dirty="0">
                <a:solidFill>
                  <a:srgbClr val="000000"/>
                </a:solidFill>
              </a:rPr>
              <a:t> </a:t>
            </a:r>
            <a:r>
              <a:rPr lang="en-GB" sz="2100" dirty="0" err="1">
                <a:solidFill>
                  <a:srgbClr val="000000"/>
                </a:solidFill>
              </a:rPr>
              <a:t>Mythologiae</a:t>
            </a:r>
            <a:r>
              <a:rPr lang="en-GB" sz="2100" dirty="0">
                <a:solidFill>
                  <a:srgbClr val="000000"/>
                </a:solidFill>
              </a:rPr>
              <a:t> </a:t>
            </a:r>
            <a:r>
              <a:rPr lang="en-GB" sz="2100" dirty="0" err="1">
                <a:solidFill>
                  <a:srgbClr val="000000"/>
                </a:solidFill>
              </a:rPr>
              <a:t>Classicae</a:t>
            </a:r>
            <a:endParaRPr lang="en-GB" sz="2100" dirty="0">
              <a:solidFill>
                <a:srgbClr val="000000"/>
              </a:solidFill>
            </a:endParaRPr>
          </a:p>
          <a:p>
            <a:pPr marL="758825" lvl="1" indent="-188913">
              <a:spcBef>
                <a:spcPts val="450"/>
              </a:spcBef>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1800" dirty="0">
                <a:solidFill>
                  <a:srgbClr val="000000"/>
                </a:solidFill>
              </a:rPr>
              <a:t>Created 1972.</a:t>
            </a:r>
          </a:p>
          <a:p>
            <a:pPr marL="758825" lvl="1" indent="-188913">
              <a:spcBef>
                <a:spcPts val="450"/>
              </a:spcBef>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1800" dirty="0">
                <a:solidFill>
                  <a:srgbClr val="000000"/>
                </a:solidFill>
              </a:rPr>
              <a:t>100,000 records, 180,000 images of mythological and religious iconography from 2,000 museums and collections.</a:t>
            </a:r>
          </a:p>
          <a:p>
            <a:pPr marL="277813" indent="-277813">
              <a:lnSpc>
                <a:spcPts val="2363"/>
              </a:lnSpc>
              <a:buClrTx/>
              <a:buSzTx/>
              <a:buFontTx/>
              <a:buNone/>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endParaRPr lang="en-GB" sz="2100" dirty="0">
              <a:solidFill>
                <a:srgbClr val="000000"/>
              </a:solidFill>
            </a:endParaRPr>
          </a:p>
          <a:p>
            <a:pPr marL="277813" indent="-277813">
              <a:lnSpc>
                <a:spcPts val="2363"/>
              </a:lnSpc>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2100" dirty="0">
                <a:solidFill>
                  <a:srgbClr val="000000"/>
                </a:solidFill>
              </a:rPr>
              <a:t>Total</a:t>
            </a:r>
          </a:p>
          <a:p>
            <a:pPr marL="758825" lvl="1" indent="-188913">
              <a:spcBef>
                <a:spcPts val="450"/>
              </a:spcBef>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1800" dirty="0">
                <a:solidFill>
                  <a:srgbClr val="000000"/>
                </a:solidFill>
              </a:rPr>
              <a:t>2 million records and images</a:t>
            </a:r>
          </a:p>
          <a:p>
            <a:pPr marL="277813" indent="-277813">
              <a:lnSpc>
                <a:spcPts val="2363"/>
              </a:lnSpc>
              <a:buClrTx/>
              <a:buSzTx/>
              <a:buFontTx/>
              <a:buNone/>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endParaRPr lang="en-GB" sz="1800" dirty="0">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8" name="Text Box 1"/>
          <p:cNvSpPr txBox="1">
            <a:spLocks noChangeArrowheads="1"/>
          </p:cNvSpPr>
          <p:nvPr/>
        </p:nvSpPr>
        <p:spPr bwMode="auto">
          <a:xfrm>
            <a:off x="685800" y="287338"/>
            <a:ext cx="7772400" cy="935037"/>
          </a:xfrm>
          <a:prstGeom prst="rect">
            <a:avLst/>
          </a:prstGeom>
          <a:noFill/>
          <a:ln w="9525">
            <a:noFill/>
            <a:round/>
            <a:headEnd/>
            <a:tailEnd/>
          </a:ln>
        </p:spPr>
        <p:txBody>
          <a:bodyPr lIns="0" tIns="0" rIns="0" bIns="0">
            <a:prstTxWarp prst="textNoShape">
              <a:avLst/>
            </a:prstTxWarp>
          </a:bodyPr>
          <a:lstStyle/>
          <a:p>
            <a:pPr>
              <a:lnSpc>
                <a:spcPts val="36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002147"/>
                </a:solidFill>
              </a:rPr>
              <a:t>Databases</a:t>
            </a:r>
          </a:p>
        </p:txBody>
      </p:sp>
      <p:sp>
        <p:nvSpPr>
          <p:cNvPr id="65539" name="Text Box 2"/>
          <p:cNvSpPr txBox="1">
            <a:spLocks noChangeArrowheads="1"/>
          </p:cNvSpPr>
          <p:nvPr/>
        </p:nvSpPr>
        <p:spPr bwMode="auto">
          <a:xfrm>
            <a:off x="714375" y="1214438"/>
            <a:ext cx="7772400" cy="4500562"/>
          </a:xfrm>
          <a:prstGeom prst="rect">
            <a:avLst/>
          </a:prstGeom>
          <a:noFill/>
          <a:ln w="9525">
            <a:noFill/>
            <a:round/>
            <a:headEnd/>
            <a:tailEnd/>
          </a:ln>
        </p:spPr>
        <p:txBody>
          <a:bodyPr lIns="0" tIns="0" rIns="0" bIns="0">
            <a:prstTxWarp prst="textNoShape">
              <a:avLst/>
            </a:prstTxWarp>
          </a:bodyPr>
          <a:lstStyle/>
          <a:p>
            <a:pPr marL="277813" indent="-277813">
              <a:lnSpc>
                <a:spcPts val="2363"/>
              </a:lnSpc>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2100" dirty="0">
                <a:solidFill>
                  <a:srgbClr val="000000"/>
                </a:solidFill>
              </a:rPr>
              <a:t>Beazley Archive: ‘XDB’ – XML data, SQL Server Database, ASP front end.</a:t>
            </a:r>
          </a:p>
          <a:p>
            <a:pPr marL="277813" indent="-277813">
              <a:lnSpc>
                <a:spcPts val="2363"/>
              </a:lnSpc>
              <a:buClrTx/>
              <a:buSzTx/>
              <a:buFontTx/>
              <a:buNone/>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endParaRPr lang="en-GB" sz="2100" dirty="0">
              <a:solidFill>
                <a:srgbClr val="000000"/>
              </a:solidFill>
            </a:endParaRPr>
          </a:p>
          <a:p>
            <a:pPr marL="277813" indent="-277813">
              <a:lnSpc>
                <a:spcPts val="2363"/>
              </a:lnSpc>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2100" dirty="0">
                <a:solidFill>
                  <a:srgbClr val="000000"/>
                </a:solidFill>
              </a:rPr>
              <a:t>Cologne Research Archive and German Archaeological Institute: ‘</a:t>
            </a:r>
            <a:r>
              <a:rPr lang="en-GB" sz="2100" dirty="0" err="1">
                <a:solidFill>
                  <a:srgbClr val="000000"/>
                </a:solidFill>
              </a:rPr>
              <a:t>Arachne</a:t>
            </a:r>
            <a:r>
              <a:rPr lang="en-GB" sz="2100" dirty="0">
                <a:solidFill>
                  <a:srgbClr val="000000"/>
                </a:solidFill>
              </a:rPr>
              <a:t>’  - </a:t>
            </a:r>
            <a:r>
              <a:rPr lang="en-GB" sz="2100" dirty="0" err="1">
                <a:solidFill>
                  <a:srgbClr val="000000"/>
                </a:solidFill>
              </a:rPr>
              <a:t>MySQL</a:t>
            </a:r>
            <a:r>
              <a:rPr lang="en-GB" sz="2100" dirty="0">
                <a:solidFill>
                  <a:srgbClr val="000000"/>
                </a:solidFill>
              </a:rPr>
              <a:t> database, PHP front end.</a:t>
            </a:r>
          </a:p>
          <a:p>
            <a:pPr marL="277813" indent="-277813">
              <a:lnSpc>
                <a:spcPts val="2363"/>
              </a:lnSpc>
              <a:buClrTx/>
              <a:buSzTx/>
              <a:buFontTx/>
              <a:buNone/>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endParaRPr lang="en-GB" sz="2100" dirty="0">
              <a:solidFill>
                <a:srgbClr val="000000"/>
              </a:solidFill>
            </a:endParaRPr>
          </a:p>
          <a:p>
            <a:pPr marL="277813" indent="-277813">
              <a:lnSpc>
                <a:spcPts val="2363"/>
              </a:lnSpc>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2100" dirty="0">
                <a:solidFill>
                  <a:srgbClr val="000000"/>
                </a:solidFill>
              </a:rPr>
              <a:t>LIMC: </a:t>
            </a:r>
            <a:r>
              <a:rPr lang="en-GB" sz="2100" dirty="0" err="1">
                <a:solidFill>
                  <a:srgbClr val="000000"/>
                </a:solidFill>
              </a:rPr>
              <a:t>MySQL</a:t>
            </a:r>
            <a:r>
              <a:rPr lang="en-GB" sz="2100" dirty="0">
                <a:solidFill>
                  <a:srgbClr val="000000"/>
                </a:solidFill>
              </a:rPr>
              <a:t> database, PHP front end.</a:t>
            </a:r>
          </a:p>
          <a:p>
            <a:pPr marL="277813" indent="-277813">
              <a:lnSpc>
                <a:spcPts val="2363"/>
              </a:lnSpc>
              <a:buClrTx/>
              <a:buSzTx/>
              <a:buFontTx/>
              <a:buNone/>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endParaRPr lang="en-GB" sz="2100" dirty="0">
              <a:solidFill>
                <a:srgbClr val="000000"/>
              </a:solidFill>
            </a:endParaRPr>
          </a:p>
          <a:p>
            <a:pPr marL="277813" indent="-277813">
              <a:lnSpc>
                <a:spcPts val="2363"/>
              </a:lnSpc>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2100" dirty="0">
                <a:solidFill>
                  <a:srgbClr val="000000"/>
                </a:solidFill>
              </a:rPr>
              <a:t>LGPN: Ingres relational database, also available as an </a:t>
            </a:r>
            <a:r>
              <a:rPr lang="en-GB" sz="2100" dirty="0" err="1">
                <a:solidFill>
                  <a:srgbClr val="000000"/>
                </a:solidFill>
              </a:rPr>
              <a:t>eXist</a:t>
            </a:r>
            <a:r>
              <a:rPr lang="en-GB" sz="2100" dirty="0">
                <a:solidFill>
                  <a:srgbClr val="000000"/>
                </a:solidFill>
              </a:rPr>
              <a:t> XML database serving TEI-XML data. </a:t>
            </a:r>
            <a:r>
              <a:rPr lang="en-GB" sz="2100" dirty="0" err="1">
                <a:solidFill>
                  <a:srgbClr val="000000"/>
                </a:solidFill>
              </a:rPr>
              <a:t>XQuery</a:t>
            </a:r>
            <a:r>
              <a:rPr lang="en-GB" sz="2100" dirty="0">
                <a:solidFill>
                  <a:srgbClr val="000000"/>
                </a:solidFill>
              </a:rPr>
              <a:t> front end.</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6" name="Text Box 1"/>
          <p:cNvSpPr txBox="1">
            <a:spLocks noChangeArrowheads="1"/>
          </p:cNvSpPr>
          <p:nvPr/>
        </p:nvSpPr>
        <p:spPr bwMode="auto">
          <a:xfrm>
            <a:off x="685800" y="287338"/>
            <a:ext cx="7772400" cy="935037"/>
          </a:xfrm>
          <a:prstGeom prst="rect">
            <a:avLst/>
          </a:prstGeom>
          <a:noFill/>
          <a:ln w="9525">
            <a:noFill/>
            <a:round/>
            <a:headEnd/>
            <a:tailEnd/>
          </a:ln>
        </p:spPr>
        <p:txBody>
          <a:bodyPr lIns="0" tIns="0" rIns="0" bIns="0">
            <a:prstTxWarp prst="textNoShape">
              <a:avLst/>
            </a:prstTxWarp>
          </a:bodyPr>
          <a:lstStyle/>
          <a:p>
            <a:pPr>
              <a:lnSpc>
                <a:spcPts val="36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002147"/>
                </a:solidFill>
              </a:rPr>
              <a:t>Databases</a:t>
            </a:r>
          </a:p>
        </p:txBody>
      </p:sp>
      <p:sp>
        <p:nvSpPr>
          <p:cNvPr id="67587" name="Text Box 2"/>
          <p:cNvSpPr txBox="1">
            <a:spLocks noChangeArrowheads="1"/>
          </p:cNvSpPr>
          <p:nvPr/>
        </p:nvSpPr>
        <p:spPr bwMode="auto">
          <a:xfrm>
            <a:off x="685800" y="1214438"/>
            <a:ext cx="7772400" cy="4572000"/>
          </a:xfrm>
          <a:prstGeom prst="rect">
            <a:avLst/>
          </a:prstGeom>
          <a:noFill/>
          <a:ln w="9525">
            <a:noFill/>
            <a:round/>
            <a:headEnd/>
            <a:tailEnd/>
          </a:ln>
        </p:spPr>
        <p:txBody>
          <a:bodyPr lIns="0" tIns="0" rIns="0" bIns="0">
            <a:prstTxWarp prst="textNoShape">
              <a:avLst/>
            </a:prstTxWarp>
          </a:bodyPr>
          <a:lstStyle/>
          <a:p>
            <a:pPr marL="277813" indent="-277813">
              <a:lnSpc>
                <a:spcPts val="2363"/>
              </a:lnSpc>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2100">
                <a:solidFill>
                  <a:srgbClr val="000000"/>
                </a:solidFill>
              </a:rPr>
              <a:t>The variety of databases demonstrates how other partners can  join with relatively little effort.</a:t>
            </a:r>
          </a:p>
          <a:p>
            <a:pPr marL="277813" indent="-277813">
              <a:lnSpc>
                <a:spcPts val="2363"/>
              </a:lnSpc>
              <a:buClrTx/>
              <a:buSzTx/>
              <a:buFontTx/>
              <a:buNone/>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endParaRPr lang="en-GB" sz="2100">
              <a:solidFill>
                <a:srgbClr val="000000"/>
              </a:solidFill>
            </a:endParaRPr>
          </a:p>
          <a:p>
            <a:pPr marL="277813" indent="-277813">
              <a:lnSpc>
                <a:spcPts val="2363"/>
              </a:lnSpc>
              <a:buClrTx/>
              <a:buSzTx/>
              <a:buFontTx/>
              <a:buNone/>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endParaRPr lang="en-GB" sz="2100">
              <a:solidFill>
                <a:srgbClr val="000000"/>
              </a:solidFill>
            </a:endParaRPr>
          </a:p>
          <a:p>
            <a:pPr marL="277813" indent="-277813">
              <a:lnSpc>
                <a:spcPts val="2363"/>
              </a:lnSpc>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2100">
                <a:solidFill>
                  <a:srgbClr val="000000"/>
                </a:solidFill>
              </a:rPr>
              <a:t>No changes required to existing databases or programs.</a:t>
            </a:r>
          </a:p>
          <a:p>
            <a:pPr marL="277813" indent="-277813">
              <a:lnSpc>
                <a:spcPts val="2363"/>
              </a:lnSpc>
              <a:buClrTx/>
              <a:buSzTx/>
              <a:buFontTx/>
              <a:buNone/>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endParaRPr lang="en-GB" sz="2100">
              <a:solidFill>
                <a:srgbClr val="000000"/>
              </a:solidFill>
            </a:endParaRPr>
          </a:p>
          <a:p>
            <a:pPr marL="277813" indent="-277813">
              <a:lnSpc>
                <a:spcPts val="2363"/>
              </a:lnSpc>
              <a:buClrTx/>
              <a:buSzTx/>
              <a:buFontTx/>
              <a:buNone/>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endParaRPr lang="en-GB" sz="2100">
              <a:solidFill>
                <a:srgbClr val="000000"/>
              </a:solidFill>
            </a:endParaRPr>
          </a:p>
          <a:p>
            <a:pPr marL="277813" indent="-277813">
              <a:lnSpc>
                <a:spcPts val="2363"/>
              </a:lnSpc>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2100">
                <a:solidFill>
                  <a:srgbClr val="000000"/>
                </a:solidFill>
              </a:rPr>
              <a:t>Interchange of data is achieved by export of underlying data to CIDOC-CRM.</a:t>
            </a:r>
          </a:p>
          <a:p>
            <a:pPr marL="277813" indent="-277813">
              <a:lnSpc>
                <a:spcPts val="2363"/>
              </a:lnSpc>
              <a:buClrTx/>
              <a:buSzTx/>
              <a:buFontTx/>
              <a:buNone/>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endParaRPr lang="en-GB" sz="2100">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634" name="AutoShape 1"/>
          <p:cNvSpPr>
            <a:spLocks noChangeArrowheads="1"/>
          </p:cNvSpPr>
          <p:nvPr/>
        </p:nvSpPr>
        <p:spPr bwMode="auto">
          <a:xfrm>
            <a:off x="1154113" y="931863"/>
            <a:ext cx="979487" cy="979487"/>
          </a:xfrm>
          <a:prstGeom prst="flowChartMagneticDisk">
            <a:avLst/>
          </a:prstGeom>
          <a:solidFill>
            <a:srgbClr val="99CCFF"/>
          </a:solidFill>
          <a:ln w="9360">
            <a:solidFill>
              <a:srgbClr val="000000"/>
            </a:solidFill>
            <a:miter lim="800000"/>
            <a:headEnd/>
            <a:tailEnd/>
          </a:ln>
        </p:spPr>
        <p:txBody>
          <a:bodyPr wrap="none" lIns="81720" tIns="55080" rIns="81720" bIns="40680" anchor="ctr">
            <a:prstTxWarp prst="textNoShape">
              <a:avLst/>
            </a:prstTxWarp>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Beazley</a:t>
            </a:r>
            <a:br>
              <a:rPr lang="en-GB" sz="1800">
                <a:solidFill>
                  <a:srgbClr val="000000"/>
                </a:solidFill>
              </a:rPr>
            </a:br>
            <a:r>
              <a:rPr lang="en-GB" sz="1800">
                <a:solidFill>
                  <a:srgbClr val="000000"/>
                </a:solidFill>
              </a:rPr>
              <a:t>Archive</a:t>
            </a:r>
          </a:p>
        </p:txBody>
      </p:sp>
      <p:sp>
        <p:nvSpPr>
          <p:cNvPr id="69635" name="AutoShape 2"/>
          <p:cNvSpPr>
            <a:spLocks noChangeArrowheads="1"/>
          </p:cNvSpPr>
          <p:nvPr/>
        </p:nvSpPr>
        <p:spPr bwMode="auto">
          <a:xfrm>
            <a:off x="3113088" y="931863"/>
            <a:ext cx="979487" cy="979487"/>
          </a:xfrm>
          <a:prstGeom prst="flowChartMagneticDisk">
            <a:avLst/>
          </a:prstGeom>
          <a:solidFill>
            <a:srgbClr val="99CCFF"/>
          </a:solidFill>
          <a:ln w="9360">
            <a:solidFill>
              <a:srgbClr val="000000"/>
            </a:solidFill>
            <a:miter lim="800000"/>
            <a:headEnd/>
            <a:tailEnd/>
          </a:ln>
        </p:spPr>
        <p:txBody>
          <a:bodyPr wrap="none" lIns="81720" tIns="55080" rIns="81720" bIns="40680" anchor="ctr">
            <a:prstTxWarp prst="textNoShape">
              <a:avLst/>
            </a:prstTxWarp>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dirty="0">
                <a:solidFill>
                  <a:srgbClr val="000000"/>
                </a:solidFill>
              </a:rPr>
              <a:t>DAI</a:t>
            </a:r>
            <a:br>
              <a:rPr lang="en-GB" sz="1800" dirty="0">
                <a:solidFill>
                  <a:srgbClr val="000000"/>
                </a:solidFill>
              </a:rPr>
            </a:br>
            <a:r>
              <a:rPr lang="en-GB" sz="1800" dirty="0" err="1">
                <a:solidFill>
                  <a:srgbClr val="000000"/>
                </a:solidFill>
              </a:rPr>
              <a:t>Arachne</a:t>
            </a:r>
            <a:endParaRPr lang="en-GB" sz="1800" dirty="0">
              <a:solidFill>
                <a:srgbClr val="000000"/>
              </a:solidFill>
            </a:endParaRPr>
          </a:p>
        </p:txBody>
      </p:sp>
      <p:sp>
        <p:nvSpPr>
          <p:cNvPr id="69636" name="AutoShape 3"/>
          <p:cNvSpPr>
            <a:spLocks noChangeArrowheads="1"/>
          </p:cNvSpPr>
          <p:nvPr/>
        </p:nvSpPr>
        <p:spPr bwMode="auto">
          <a:xfrm>
            <a:off x="7032625" y="931863"/>
            <a:ext cx="979488" cy="979487"/>
          </a:xfrm>
          <a:prstGeom prst="flowChartMagneticDisk">
            <a:avLst/>
          </a:prstGeom>
          <a:solidFill>
            <a:srgbClr val="99CCFF"/>
          </a:solidFill>
          <a:ln w="9360">
            <a:solidFill>
              <a:srgbClr val="000000"/>
            </a:solidFill>
            <a:miter lim="800000"/>
            <a:headEnd/>
            <a:tailEnd/>
          </a:ln>
        </p:spPr>
        <p:txBody>
          <a:bodyPr wrap="none" lIns="81720" tIns="55080" rIns="81720" bIns="40680" anchor="ctr">
            <a:prstTxWarp prst="textNoShape">
              <a:avLst/>
            </a:prstTxWarp>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LGPN</a:t>
            </a:r>
            <a:br>
              <a:rPr lang="en-GB" sz="1800">
                <a:solidFill>
                  <a:srgbClr val="000000"/>
                </a:solidFill>
              </a:rPr>
            </a:br>
            <a:r>
              <a:rPr lang="en-GB" sz="1800">
                <a:solidFill>
                  <a:srgbClr val="000000"/>
                </a:solidFill>
              </a:rPr>
              <a:t>(Oxford)</a:t>
            </a:r>
          </a:p>
        </p:txBody>
      </p:sp>
      <p:sp>
        <p:nvSpPr>
          <p:cNvPr id="69637" name="AutoShape 4"/>
          <p:cNvSpPr>
            <a:spLocks noChangeArrowheads="1"/>
          </p:cNvSpPr>
          <p:nvPr/>
        </p:nvSpPr>
        <p:spPr bwMode="auto">
          <a:xfrm>
            <a:off x="5072063" y="931863"/>
            <a:ext cx="979487" cy="979487"/>
          </a:xfrm>
          <a:prstGeom prst="flowChartMagneticDisk">
            <a:avLst/>
          </a:prstGeom>
          <a:solidFill>
            <a:srgbClr val="99CCFF"/>
          </a:solidFill>
          <a:ln w="9360">
            <a:solidFill>
              <a:srgbClr val="000000"/>
            </a:solidFill>
            <a:miter lim="800000"/>
            <a:headEnd/>
            <a:tailEnd/>
          </a:ln>
        </p:spPr>
        <p:txBody>
          <a:bodyPr wrap="none" lIns="81720" tIns="55080" rIns="81720" bIns="40680" anchor="ctr">
            <a:prstTxWarp prst="textNoShape">
              <a:avLst/>
            </a:prstTxWarp>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LIMC</a:t>
            </a:r>
            <a:br>
              <a:rPr lang="en-GB" sz="1800">
                <a:solidFill>
                  <a:srgbClr val="000000"/>
                </a:solidFill>
              </a:rPr>
            </a:br>
            <a:r>
              <a:rPr lang="en-GB" sz="1800">
                <a:solidFill>
                  <a:srgbClr val="000000"/>
                </a:solidFill>
              </a:rPr>
              <a:t>(Paris)</a:t>
            </a:r>
          </a:p>
        </p:txBody>
      </p:sp>
      <p:sp>
        <p:nvSpPr>
          <p:cNvPr id="69638" name="AutoShape 5"/>
          <p:cNvSpPr>
            <a:spLocks noChangeArrowheads="1"/>
          </p:cNvSpPr>
          <p:nvPr/>
        </p:nvSpPr>
        <p:spPr bwMode="auto">
          <a:xfrm>
            <a:off x="1154113" y="2238375"/>
            <a:ext cx="979487" cy="327025"/>
          </a:xfrm>
          <a:prstGeom prst="flowChartProcess">
            <a:avLst/>
          </a:prstGeom>
          <a:solidFill>
            <a:srgbClr val="99CCFF"/>
          </a:solidFill>
          <a:ln w="9360">
            <a:solidFill>
              <a:srgbClr val="000000"/>
            </a:solidFill>
            <a:round/>
            <a:headEnd/>
            <a:tailEnd/>
          </a:ln>
        </p:spPr>
        <p:txBody>
          <a:bodyPr wrap="none" lIns="81720" tIns="55080" rIns="81720" bIns="40680" anchor="ctr">
            <a:prstTxWarp prst="textNoShape">
              <a:avLst/>
            </a:prstTxWarp>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Convert</a:t>
            </a:r>
          </a:p>
        </p:txBody>
      </p:sp>
      <p:sp>
        <p:nvSpPr>
          <p:cNvPr id="69639" name="AutoShape 6"/>
          <p:cNvSpPr>
            <a:spLocks noChangeArrowheads="1"/>
          </p:cNvSpPr>
          <p:nvPr/>
        </p:nvSpPr>
        <p:spPr bwMode="auto">
          <a:xfrm>
            <a:off x="3113088" y="2238375"/>
            <a:ext cx="979487" cy="327025"/>
          </a:xfrm>
          <a:prstGeom prst="flowChartProcess">
            <a:avLst/>
          </a:prstGeom>
          <a:solidFill>
            <a:srgbClr val="99CCFF"/>
          </a:solidFill>
          <a:ln w="9360">
            <a:solidFill>
              <a:srgbClr val="000000"/>
            </a:solidFill>
            <a:round/>
            <a:headEnd/>
            <a:tailEnd/>
          </a:ln>
        </p:spPr>
        <p:txBody>
          <a:bodyPr wrap="none" lIns="81720" tIns="55080" rIns="81720" bIns="40680" anchor="ctr">
            <a:prstTxWarp prst="textNoShape">
              <a:avLst/>
            </a:prstTxWarp>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Convert</a:t>
            </a:r>
          </a:p>
        </p:txBody>
      </p:sp>
      <p:sp>
        <p:nvSpPr>
          <p:cNvPr id="69640" name="AutoShape 7"/>
          <p:cNvSpPr>
            <a:spLocks noChangeArrowheads="1"/>
          </p:cNvSpPr>
          <p:nvPr/>
        </p:nvSpPr>
        <p:spPr bwMode="auto">
          <a:xfrm>
            <a:off x="5072063" y="2238375"/>
            <a:ext cx="979487" cy="327025"/>
          </a:xfrm>
          <a:prstGeom prst="flowChartProcess">
            <a:avLst/>
          </a:prstGeom>
          <a:solidFill>
            <a:srgbClr val="99CCFF"/>
          </a:solidFill>
          <a:ln w="9360">
            <a:solidFill>
              <a:srgbClr val="000000"/>
            </a:solidFill>
            <a:round/>
            <a:headEnd/>
            <a:tailEnd/>
          </a:ln>
        </p:spPr>
        <p:txBody>
          <a:bodyPr wrap="none" lIns="81720" tIns="55080" rIns="81720" bIns="40680" anchor="ctr">
            <a:prstTxWarp prst="textNoShape">
              <a:avLst/>
            </a:prstTxWarp>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Convert</a:t>
            </a:r>
          </a:p>
        </p:txBody>
      </p:sp>
      <p:sp>
        <p:nvSpPr>
          <p:cNvPr id="69641" name="AutoShape 8"/>
          <p:cNvSpPr>
            <a:spLocks noChangeArrowheads="1"/>
          </p:cNvSpPr>
          <p:nvPr/>
        </p:nvSpPr>
        <p:spPr bwMode="auto">
          <a:xfrm>
            <a:off x="7032625" y="2238375"/>
            <a:ext cx="979488" cy="327025"/>
          </a:xfrm>
          <a:prstGeom prst="flowChartProcess">
            <a:avLst/>
          </a:prstGeom>
          <a:solidFill>
            <a:srgbClr val="99CCFF"/>
          </a:solidFill>
          <a:ln w="9360">
            <a:solidFill>
              <a:srgbClr val="000000"/>
            </a:solidFill>
            <a:round/>
            <a:headEnd/>
            <a:tailEnd/>
          </a:ln>
        </p:spPr>
        <p:txBody>
          <a:bodyPr wrap="none" lIns="81720" tIns="55080" rIns="81720" bIns="40680" anchor="ctr">
            <a:prstTxWarp prst="textNoShape">
              <a:avLst/>
            </a:prstTxWarp>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Convert</a:t>
            </a:r>
          </a:p>
        </p:txBody>
      </p:sp>
      <p:sp>
        <p:nvSpPr>
          <p:cNvPr id="69642" name="AutoShape 9"/>
          <p:cNvSpPr>
            <a:spLocks noChangeArrowheads="1"/>
          </p:cNvSpPr>
          <p:nvPr/>
        </p:nvSpPr>
        <p:spPr bwMode="auto">
          <a:xfrm>
            <a:off x="3929063" y="4033838"/>
            <a:ext cx="1306512" cy="327025"/>
          </a:xfrm>
          <a:prstGeom prst="flowChartProcess">
            <a:avLst/>
          </a:prstGeom>
          <a:solidFill>
            <a:srgbClr val="99CCFF"/>
          </a:solidFill>
          <a:ln w="9360">
            <a:solidFill>
              <a:srgbClr val="000000"/>
            </a:solidFill>
            <a:round/>
            <a:headEnd/>
            <a:tailEnd/>
          </a:ln>
        </p:spPr>
        <p:txBody>
          <a:bodyPr wrap="none" lIns="81720" tIns="55080" rIns="81720" bIns="40680" anchor="ctr">
            <a:prstTxWarp prst="textNoShape">
              <a:avLst/>
            </a:prstTxWarp>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Cache</a:t>
            </a:r>
          </a:p>
        </p:txBody>
      </p:sp>
      <p:sp>
        <p:nvSpPr>
          <p:cNvPr id="69643" name="AutoShape 10"/>
          <p:cNvSpPr>
            <a:spLocks noChangeArrowheads="1"/>
          </p:cNvSpPr>
          <p:nvPr/>
        </p:nvSpPr>
        <p:spPr bwMode="auto">
          <a:xfrm>
            <a:off x="3929063" y="4360863"/>
            <a:ext cx="1306512" cy="327025"/>
          </a:xfrm>
          <a:prstGeom prst="flowChartProcess">
            <a:avLst/>
          </a:prstGeom>
          <a:solidFill>
            <a:srgbClr val="99CCFF"/>
          </a:solidFill>
          <a:ln w="9360">
            <a:solidFill>
              <a:srgbClr val="000000"/>
            </a:solidFill>
            <a:round/>
            <a:headEnd/>
            <a:tailEnd/>
          </a:ln>
        </p:spPr>
        <p:txBody>
          <a:bodyPr wrap="none" lIns="81720" tIns="55080" rIns="81720" bIns="40680" anchor="ctr">
            <a:prstTxWarp prst="textNoShape">
              <a:avLst/>
            </a:prstTxWarp>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Index</a:t>
            </a:r>
          </a:p>
        </p:txBody>
      </p:sp>
      <p:sp>
        <p:nvSpPr>
          <p:cNvPr id="69644" name="AutoShape 11"/>
          <p:cNvSpPr>
            <a:spLocks noChangeArrowheads="1"/>
          </p:cNvSpPr>
          <p:nvPr/>
        </p:nvSpPr>
        <p:spPr bwMode="auto">
          <a:xfrm>
            <a:off x="3929063" y="4687888"/>
            <a:ext cx="1306512" cy="327025"/>
          </a:xfrm>
          <a:prstGeom prst="flowChartProcess">
            <a:avLst/>
          </a:prstGeom>
          <a:solidFill>
            <a:srgbClr val="99CCFF"/>
          </a:solidFill>
          <a:ln w="9360">
            <a:solidFill>
              <a:srgbClr val="000000"/>
            </a:solidFill>
            <a:round/>
            <a:headEnd/>
            <a:tailEnd/>
          </a:ln>
        </p:spPr>
        <p:txBody>
          <a:bodyPr wrap="none" lIns="81720" tIns="55080" rIns="81720" bIns="40680" anchor="ctr">
            <a:prstTxWarp prst="textNoShape">
              <a:avLst/>
            </a:prstTxWarp>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Query</a:t>
            </a:r>
          </a:p>
        </p:txBody>
      </p:sp>
      <p:sp>
        <p:nvSpPr>
          <p:cNvPr id="69645" name="AutoShape 12"/>
          <p:cNvSpPr>
            <a:spLocks noChangeArrowheads="1"/>
          </p:cNvSpPr>
          <p:nvPr/>
        </p:nvSpPr>
        <p:spPr bwMode="auto">
          <a:xfrm>
            <a:off x="4910138" y="5505450"/>
            <a:ext cx="1306512" cy="652463"/>
          </a:xfrm>
          <a:prstGeom prst="flowChartProcess">
            <a:avLst/>
          </a:prstGeom>
          <a:solidFill>
            <a:srgbClr val="99CCFF"/>
          </a:solidFill>
          <a:ln w="9360">
            <a:solidFill>
              <a:srgbClr val="000000"/>
            </a:solidFill>
            <a:round/>
            <a:headEnd/>
            <a:tailEnd/>
          </a:ln>
        </p:spPr>
        <p:txBody>
          <a:bodyPr wrap="none" lIns="81720" tIns="55080" rIns="81720" bIns="40680" anchor="ctr">
            <a:prstTxWarp prst="textNoShape">
              <a:avLst/>
            </a:prstTxWarp>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CLAROS</a:t>
            </a:r>
            <a:br>
              <a:rPr lang="en-GB" sz="1800">
                <a:solidFill>
                  <a:srgbClr val="000000"/>
                </a:solidFill>
              </a:rPr>
            </a:br>
            <a:r>
              <a:rPr lang="en-GB" sz="1800">
                <a:solidFill>
                  <a:srgbClr val="000000"/>
                </a:solidFill>
              </a:rPr>
              <a:t>application</a:t>
            </a:r>
          </a:p>
        </p:txBody>
      </p:sp>
      <p:sp>
        <p:nvSpPr>
          <p:cNvPr id="69646" name="AutoShape 13"/>
          <p:cNvSpPr>
            <a:spLocks noChangeArrowheads="1"/>
          </p:cNvSpPr>
          <p:nvPr/>
        </p:nvSpPr>
        <p:spPr bwMode="auto">
          <a:xfrm>
            <a:off x="3492500" y="3054350"/>
            <a:ext cx="2070100" cy="654050"/>
          </a:xfrm>
          <a:prstGeom prst="flowChartInputOutput">
            <a:avLst/>
          </a:prstGeom>
          <a:solidFill>
            <a:srgbClr val="99CCFF"/>
          </a:solidFill>
          <a:ln w="9360">
            <a:solidFill>
              <a:srgbClr val="000000"/>
            </a:solidFill>
            <a:round/>
            <a:headEnd/>
            <a:tailEnd/>
          </a:ln>
        </p:spPr>
        <p:txBody>
          <a:bodyPr wrap="none" lIns="81720" tIns="55080" rIns="81720" bIns="40680" anchor="ctr">
            <a:prstTxWarp prst="textNoShape">
              <a:avLst/>
            </a:prstTxWarp>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CIDOC-CRM</a:t>
            </a:r>
            <a:br>
              <a:rPr lang="en-GB" sz="1800">
                <a:solidFill>
                  <a:srgbClr val="000000"/>
                </a:solidFill>
              </a:rPr>
            </a:br>
            <a:r>
              <a:rPr lang="en-GB" sz="1800">
                <a:solidFill>
                  <a:srgbClr val="000000"/>
                </a:solidFill>
              </a:rPr>
              <a:t>data</a:t>
            </a:r>
          </a:p>
        </p:txBody>
      </p:sp>
      <p:sp>
        <p:nvSpPr>
          <p:cNvPr id="69647" name="AutoShape 14"/>
          <p:cNvSpPr>
            <a:spLocks noChangeArrowheads="1"/>
          </p:cNvSpPr>
          <p:nvPr/>
        </p:nvSpPr>
        <p:spPr bwMode="auto">
          <a:xfrm>
            <a:off x="7032625" y="5505450"/>
            <a:ext cx="979488" cy="652463"/>
          </a:xfrm>
          <a:prstGeom prst="flowChartDisplay">
            <a:avLst/>
          </a:prstGeom>
          <a:solidFill>
            <a:srgbClr val="99CCFF"/>
          </a:solidFill>
          <a:ln w="9360">
            <a:solidFill>
              <a:srgbClr val="000000"/>
            </a:solidFill>
            <a:round/>
            <a:headEnd/>
            <a:tailEnd/>
          </a:ln>
        </p:spPr>
        <p:txBody>
          <a:bodyPr wrap="none" lIns="81720" tIns="55080" rIns="81720" bIns="40680" anchor="ctr">
            <a:prstTxWarp prst="textNoShape">
              <a:avLst/>
            </a:prstTxWarp>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Browser</a:t>
            </a:r>
          </a:p>
        </p:txBody>
      </p:sp>
      <p:cxnSp>
        <p:nvCxnSpPr>
          <p:cNvPr id="69648" name="AutoShape 15"/>
          <p:cNvCxnSpPr>
            <a:cxnSpLocks noChangeShapeType="1"/>
            <a:stCxn id="69638" idx="2"/>
            <a:endCxn id="69646" idx="2"/>
          </p:cNvCxnSpPr>
          <p:nvPr/>
        </p:nvCxnSpPr>
        <p:spPr bwMode="auto">
          <a:xfrm rot="16200000" flipH="1">
            <a:off x="2263775" y="1946275"/>
            <a:ext cx="815975" cy="2054225"/>
          </a:xfrm>
          <a:prstGeom prst="curvedConnector2">
            <a:avLst/>
          </a:prstGeom>
          <a:noFill/>
          <a:ln w="9360">
            <a:solidFill>
              <a:srgbClr val="000000"/>
            </a:solidFill>
            <a:miter lim="800000"/>
            <a:headEnd/>
            <a:tailEnd type="triangle" w="med" len="med"/>
          </a:ln>
        </p:spPr>
      </p:cxnSp>
      <p:cxnSp>
        <p:nvCxnSpPr>
          <p:cNvPr id="69649" name="AutoShape 16"/>
          <p:cNvCxnSpPr>
            <a:cxnSpLocks noChangeShapeType="1"/>
            <a:stCxn id="69639" idx="2"/>
            <a:endCxn id="69646" idx="1"/>
          </p:cNvCxnSpPr>
          <p:nvPr/>
        </p:nvCxnSpPr>
        <p:spPr bwMode="auto">
          <a:xfrm rot="16200000" flipH="1">
            <a:off x="3821113" y="2347912"/>
            <a:ext cx="488950" cy="923925"/>
          </a:xfrm>
          <a:prstGeom prst="curvedConnector3">
            <a:avLst>
              <a:gd name="adj1" fmla="val 50000"/>
            </a:avLst>
          </a:prstGeom>
          <a:noFill/>
          <a:ln w="9360">
            <a:solidFill>
              <a:srgbClr val="000000"/>
            </a:solidFill>
            <a:miter lim="800000"/>
            <a:headEnd/>
            <a:tailEnd type="triangle" w="med" len="med"/>
          </a:ln>
        </p:spPr>
      </p:cxnSp>
      <p:cxnSp>
        <p:nvCxnSpPr>
          <p:cNvPr id="69650" name="AutoShape 17"/>
          <p:cNvCxnSpPr>
            <a:cxnSpLocks noChangeShapeType="1"/>
            <a:stCxn id="69641" idx="2"/>
            <a:endCxn id="69646" idx="5"/>
          </p:cNvCxnSpPr>
          <p:nvPr/>
        </p:nvCxnSpPr>
        <p:spPr bwMode="auto">
          <a:xfrm rot="5400000">
            <a:off x="6029325" y="1887538"/>
            <a:ext cx="815975" cy="2171700"/>
          </a:xfrm>
          <a:prstGeom prst="curvedConnector2">
            <a:avLst/>
          </a:prstGeom>
          <a:noFill/>
          <a:ln w="9360">
            <a:solidFill>
              <a:srgbClr val="000000"/>
            </a:solidFill>
            <a:miter lim="800000"/>
            <a:headEnd/>
            <a:tailEnd type="triangle" w="med" len="med"/>
          </a:ln>
        </p:spPr>
      </p:cxnSp>
      <p:cxnSp>
        <p:nvCxnSpPr>
          <p:cNvPr id="69651" name="AutoShape 18"/>
          <p:cNvCxnSpPr>
            <a:cxnSpLocks noChangeShapeType="1"/>
            <a:stCxn id="69640" idx="2"/>
            <a:endCxn id="69646" idx="0"/>
          </p:cNvCxnSpPr>
          <p:nvPr/>
        </p:nvCxnSpPr>
        <p:spPr bwMode="auto">
          <a:xfrm rot="5400000">
            <a:off x="4903788" y="2395537"/>
            <a:ext cx="488950" cy="828675"/>
          </a:xfrm>
          <a:prstGeom prst="curvedConnector3">
            <a:avLst>
              <a:gd name="adj1" fmla="val 50000"/>
            </a:avLst>
          </a:prstGeom>
          <a:noFill/>
          <a:ln w="9360">
            <a:solidFill>
              <a:srgbClr val="000000"/>
            </a:solidFill>
            <a:miter lim="800000"/>
            <a:headEnd/>
            <a:tailEnd type="triangle" w="med" len="med"/>
          </a:ln>
        </p:spPr>
      </p:cxnSp>
      <p:cxnSp>
        <p:nvCxnSpPr>
          <p:cNvPr id="69652" name="AutoShape 19"/>
          <p:cNvCxnSpPr>
            <a:cxnSpLocks noChangeShapeType="1"/>
            <a:endCxn id="69639" idx="0"/>
          </p:cNvCxnSpPr>
          <p:nvPr/>
        </p:nvCxnSpPr>
        <p:spPr bwMode="auto">
          <a:xfrm>
            <a:off x="3603625" y="1912938"/>
            <a:ext cx="0" cy="325437"/>
          </a:xfrm>
          <a:prstGeom prst="straightConnector1">
            <a:avLst/>
          </a:prstGeom>
          <a:noFill/>
          <a:ln w="9360">
            <a:solidFill>
              <a:srgbClr val="000000"/>
            </a:solidFill>
            <a:miter lim="800000"/>
            <a:headEnd/>
            <a:tailEnd type="triangle" w="med" len="med"/>
          </a:ln>
        </p:spPr>
      </p:cxnSp>
      <p:cxnSp>
        <p:nvCxnSpPr>
          <p:cNvPr id="69653" name="AutoShape 20"/>
          <p:cNvCxnSpPr>
            <a:cxnSpLocks noChangeShapeType="1"/>
            <a:endCxn id="69640" idx="0"/>
          </p:cNvCxnSpPr>
          <p:nvPr/>
        </p:nvCxnSpPr>
        <p:spPr bwMode="auto">
          <a:xfrm>
            <a:off x="5561013" y="1912938"/>
            <a:ext cx="1587" cy="325437"/>
          </a:xfrm>
          <a:prstGeom prst="straightConnector1">
            <a:avLst/>
          </a:prstGeom>
          <a:noFill/>
          <a:ln w="9360">
            <a:solidFill>
              <a:srgbClr val="000000"/>
            </a:solidFill>
            <a:miter lim="800000"/>
            <a:headEnd/>
            <a:tailEnd type="triangle" w="med" len="med"/>
          </a:ln>
        </p:spPr>
      </p:cxnSp>
      <p:cxnSp>
        <p:nvCxnSpPr>
          <p:cNvPr id="69654" name="AutoShape 21"/>
          <p:cNvCxnSpPr>
            <a:cxnSpLocks noChangeShapeType="1"/>
            <a:endCxn id="69641" idx="0"/>
          </p:cNvCxnSpPr>
          <p:nvPr/>
        </p:nvCxnSpPr>
        <p:spPr bwMode="auto">
          <a:xfrm>
            <a:off x="7521575" y="1912938"/>
            <a:ext cx="1588" cy="325437"/>
          </a:xfrm>
          <a:prstGeom prst="straightConnector1">
            <a:avLst/>
          </a:prstGeom>
          <a:noFill/>
          <a:ln w="9360">
            <a:solidFill>
              <a:srgbClr val="000000"/>
            </a:solidFill>
            <a:miter lim="800000"/>
            <a:headEnd/>
            <a:tailEnd type="triangle" w="med" len="med"/>
          </a:ln>
        </p:spPr>
      </p:cxnSp>
      <p:cxnSp>
        <p:nvCxnSpPr>
          <p:cNvPr id="69655" name="AutoShape 22"/>
          <p:cNvCxnSpPr>
            <a:cxnSpLocks noChangeShapeType="1"/>
            <a:endCxn id="69642" idx="0"/>
          </p:cNvCxnSpPr>
          <p:nvPr/>
        </p:nvCxnSpPr>
        <p:spPr bwMode="auto">
          <a:xfrm>
            <a:off x="4581525" y="3709988"/>
            <a:ext cx="1588" cy="323850"/>
          </a:xfrm>
          <a:prstGeom prst="straightConnector1">
            <a:avLst/>
          </a:prstGeom>
          <a:noFill/>
          <a:ln w="9360">
            <a:solidFill>
              <a:srgbClr val="000000"/>
            </a:solidFill>
            <a:miter lim="800000"/>
            <a:headEnd/>
            <a:tailEnd type="triangle" w="med" len="med"/>
          </a:ln>
        </p:spPr>
      </p:cxnSp>
      <p:cxnSp>
        <p:nvCxnSpPr>
          <p:cNvPr id="69656" name="AutoShape 23"/>
          <p:cNvCxnSpPr>
            <a:cxnSpLocks noChangeShapeType="1"/>
            <a:endCxn id="69638" idx="0"/>
          </p:cNvCxnSpPr>
          <p:nvPr/>
        </p:nvCxnSpPr>
        <p:spPr bwMode="auto">
          <a:xfrm>
            <a:off x="1644650" y="1912938"/>
            <a:ext cx="0" cy="325437"/>
          </a:xfrm>
          <a:prstGeom prst="straightConnector1">
            <a:avLst/>
          </a:prstGeom>
          <a:noFill/>
          <a:ln w="9360">
            <a:solidFill>
              <a:srgbClr val="000000"/>
            </a:solidFill>
            <a:miter lim="800000"/>
            <a:headEnd/>
            <a:tailEnd type="triangle" w="med" len="med"/>
          </a:ln>
        </p:spPr>
      </p:cxnSp>
      <p:cxnSp>
        <p:nvCxnSpPr>
          <p:cNvPr id="69657" name="AutoShape 24"/>
          <p:cNvCxnSpPr>
            <a:cxnSpLocks noChangeShapeType="1"/>
          </p:cNvCxnSpPr>
          <p:nvPr/>
        </p:nvCxnSpPr>
        <p:spPr bwMode="auto">
          <a:xfrm>
            <a:off x="6216650" y="5830888"/>
            <a:ext cx="817563" cy="3175"/>
          </a:xfrm>
          <a:prstGeom prst="straightConnector1">
            <a:avLst/>
          </a:prstGeom>
          <a:noFill/>
          <a:ln w="9360">
            <a:solidFill>
              <a:srgbClr val="000000"/>
            </a:solidFill>
            <a:miter lim="800000"/>
            <a:headEnd/>
            <a:tailEnd type="triangle" w="med" len="med"/>
          </a:ln>
        </p:spPr>
      </p:cxnSp>
      <p:cxnSp>
        <p:nvCxnSpPr>
          <p:cNvPr id="69658" name="AutoShape 25"/>
          <p:cNvCxnSpPr>
            <a:cxnSpLocks noChangeShapeType="1"/>
            <a:stCxn id="69644" idx="2"/>
            <a:endCxn id="69645" idx="0"/>
          </p:cNvCxnSpPr>
          <p:nvPr/>
        </p:nvCxnSpPr>
        <p:spPr bwMode="auto">
          <a:xfrm rot="16200000" flipH="1">
            <a:off x="4828382" y="4769644"/>
            <a:ext cx="490537" cy="981075"/>
          </a:xfrm>
          <a:prstGeom prst="curvedConnector3">
            <a:avLst>
              <a:gd name="adj1" fmla="val 49838"/>
            </a:avLst>
          </a:prstGeom>
          <a:noFill/>
          <a:ln w="9360">
            <a:solidFill>
              <a:srgbClr val="000000"/>
            </a:solidFill>
            <a:miter lim="800000"/>
            <a:headEnd/>
            <a:tailEnd type="triangle" w="med" len="med"/>
          </a:ln>
        </p:spPr>
      </p:cxnSp>
      <p:cxnSp>
        <p:nvCxnSpPr>
          <p:cNvPr id="69659" name="AutoShape 26"/>
          <p:cNvCxnSpPr>
            <a:cxnSpLocks noChangeShapeType="1"/>
            <a:stCxn id="69644" idx="2"/>
            <a:endCxn id="69668" idx="0"/>
          </p:cNvCxnSpPr>
          <p:nvPr/>
        </p:nvCxnSpPr>
        <p:spPr bwMode="auto">
          <a:xfrm rot="5400000">
            <a:off x="3090863" y="3994150"/>
            <a:ext cx="471487" cy="2513013"/>
          </a:xfrm>
          <a:prstGeom prst="curvedConnector3">
            <a:avLst>
              <a:gd name="adj1" fmla="val 49833"/>
            </a:avLst>
          </a:prstGeom>
          <a:noFill/>
          <a:ln w="9360">
            <a:solidFill>
              <a:srgbClr val="000000"/>
            </a:solidFill>
            <a:miter lim="800000"/>
            <a:headEnd/>
            <a:tailEnd type="triangle" w="med" len="med"/>
          </a:ln>
        </p:spPr>
      </p:cxnSp>
      <p:sp>
        <p:nvSpPr>
          <p:cNvPr id="69660" name="Text Box 27"/>
          <p:cNvSpPr txBox="1">
            <a:spLocks noChangeArrowheads="1"/>
          </p:cNvSpPr>
          <p:nvPr/>
        </p:nvSpPr>
        <p:spPr bwMode="auto">
          <a:xfrm>
            <a:off x="1000125" y="214313"/>
            <a:ext cx="7183438" cy="442912"/>
          </a:xfrm>
          <a:prstGeom prst="rect">
            <a:avLst/>
          </a:prstGeom>
          <a:noFill/>
          <a:ln w="9525">
            <a:noFill/>
            <a:round/>
            <a:headEnd/>
            <a:tailEnd/>
          </a:ln>
        </p:spPr>
        <p:txBody>
          <a:bodyPr lIns="81720" tIns="63360" rIns="81720" bIns="40680">
            <a:prstTxWarp prst="textNoShape">
              <a:avLst/>
            </a:prstTxWarp>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000000"/>
                </a:solidFill>
              </a:rPr>
              <a:t>CLAROS System Components</a:t>
            </a:r>
          </a:p>
        </p:txBody>
      </p:sp>
      <p:cxnSp>
        <p:nvCxnSpPr>
          <p:cNvPr id="69661" name="AutoShape 28"/>
          <p:cNvCxnSpPr>
            <a:cxnSpLocks noChangeShapeType="1"/>
          </p:cNvCxnSpPr>
          <p:nvPr/>
        </p:nvCxnSpPr>
        <p:spPr bwMode="auto">
          <a:xfrm flipH="1" flipV="1">
            <a:off x="7510463" y="4584700"/>
            <a:ext cx="12700" cy="920750"/>
          </a:xfrm>
          <a:prstGeom prst="straightConnector1">
            <a:avLst/>
          </a:prstGeom>
          <a:noFill/>
          <a:ln w="9360">
            <a:solidFill>
              <a:srgbClr val="000000"/>
            </a:solidFill>
            <a:prstDash val="sysDot"/>
            <a:miter lim="800000"/>
            <a:headEnd/>
            <a:tailEnd type="triangle" w="med" len="med"/>
          </a:ln>
        </p:spPr>
      </p:cxnSp>
      <p:cxnSp>
        <p:nvCxnSpPr>
          <p:cNvPr id="69662" name="AutoShape 29"/>
          <p:cNvCxnSpPr>
            <a:cxnSpLocks noChangeShapeType="1"/>
          </p:cNvCxnSpPr>
          <p:nvPr/>
        </p:nvCxnSpPr>
        <p:spPr bwMode="auto">
          <a:xfrm flipH="1" flipV="1">
            <a:off x="7067550" y="4576763"/>
            <a:ext cx="455613" cy="928687"/>
          </a:xfrm>
          <a:prstGeom prst="straightConnector1">
            <a:avLst/>
          </a:prstGeom>
          <a:noFill/>
          <a:ln w="9360">
            <a:solidFill>
              <a:srgbClr val="000000"/>
            </a:solidFill>
            <a:prstDash val="sysDot"/>
            <a:miter lim="800000"/>
            <a:headEnd/>
            <a:tailEnd type="triangle" w="med" len="med"/>
          </a:ln>
        </p:spPr>
      </p:cxnSp>
      <p:cxnSp>
        <p:nvCxnSpPr>
          <p:cNvPr id="69663" name="AutoShape 30"/>
          <p:cNvCxnSpPr>
            <a:cxnSpLocks noChangeShapeType="1"/>
          </p:cNvCxnSpPr>
          <p:nvPr/>
        </p:nvCxnSpPr>
        <p:spPr bwMode="auto">
          <a:xfrm flipH="1" flipV="1">
            <a:off x="6683375" y="4575175"/>
            <a:ext cx="838200" cy="930275"/>
          </a:xfrm>
          <a:prstGeom prst="straightConnector1">
            <a:avLst/>
          </a:prstGeom>
          <a:noFill/>
          <a:ln w="9360">
            <a:solidFill>
              <a:srgbClr val="000000"/>
            </a:solidFill>
            <a:prstDash val="sysDot"/>
            <a:miter lim="800000"/>
            <a:headEnd/>
            <a:tailEnd type="triangle" w="med" len="med"/>
          </a:ln>
        </p:spPr>
      </p:cxnSp>
      <p:cxnSp>
        <p:nvCxnSpPr>
          <p:cNvPr id="69664" name="AutoShape 31"/>
          <p:cNvCxnSpPr>
            <a:cxnSpLocks noChangeShapeType="1"/>
          </p:cNvCxnSpPr>
          <p:nvPr/>
        </p:nvCxnSpPr>
        <p:spPr bwMode="auto">
          <a:xfrm flipH="1" flipV="1">
            <a:off x="6127750" y="4600575"/>
            <a:ext cx="1395413" cy="904875"/>
          </a:xfrm>
          <a:prstGeom prst="straightConnector1">
            <a:avLst/>
          </a:prstGeom>
          <a:noFill/>
          <a:ln w="9360">
            <a:solidFill>
              <a:srgbClr val="000000"/>
            </a:solidFill>
            <a:prstDash val="sysDot"/>
            <a:miter lim="800000"/>
            <a:headEnd/>
            <a:tailEnd type="triangle" w="med" len="med"/>
          </a:ln>
        </p:spPr>
      </p:cxnSp>
      <p:pic>
        <p:nvPicPr>
          <p:cNvPr id="69665" name="Picture 32"/>
          <p:cNvPicPr>
            <a:picLocks noChangeAspect="1" noChangeArrowheads="1"/>
          </p:cNvPicPr>
          <p:nvPr/>
        </p:nvPicPr>
        <p:blipFill>
          <a:blip r:embed="rId3"/>
          <a:srcRect/>
          <a:stretch>
            <a:fillRect/>
          </a:stretch>
        </p:blipFill>
        <p:spPr bwMode="auto">
          <a:xfrm>
            <a:off x="3314700" y="5597525"/>
            <a:ext cx="127000" cy="127000"/>
          </a:xfrm>
          <a:prstGeom prst="rect">
            <a:avLst/>
          </a:prstGeom>
          <a:noFill/>
          <a:ln w="9525">
            <a:noFill/>
            <a:round/>
            <a:headEnd/>
            <a:tailEnd/>
          </a:ln>
        </p:spPr>
      </p:pic>
      <p:pic>
        <p:nvPicPr>
          <p:cNvPr id="69666" name="Picture 33"/>
          <p:cNvPicPr>
            <a:picLocks noChangeAspect="1" noChangeArrowheads="1"/>
          </p:cNvPicPr>
          <p:nvPr/>
        </p:nvPicPr>
        <p:blipFill>
          <a:blip r:embed="rId3"/>
          <a:srcRect/>
          <a:stretch>
            <a:fillRect/>
          </a:stretch>
        </p:blipFill>
        <p:spPr bwMode="auto">
          <a:xfrm>
            <a:off x="3529013" y="5597525"/>
            <a:ext cx="127000" cy="127000"/>
          </a:xfrm>
          <a:prstGeom prst="rect">
            <a:avLst/>
          </a:prstGeom>
          <a:noFill/>
          <a:ln w="9525">
            <a:noFill/>
            <a:round/>
            <a:headEnd/>
            <a:tailEnd/>
          </a:ln>
        </p:spPr>
      </p:pic>
      <p:pic>
        <p:nvPicPr>
          <p:cNvPr id="69667" name="Picture 34"/>
          <p:cNvPicPr>
            <a:picLocks noChangeAspect="1" noChangeArrowheads="1"/>
          </p:cNvPicPr>
          <p:nvPr/>
        </p:nvPicPr>
        <p:blipFill>
          <a:blip r:embed="rId3"/>
          <a:srcRect/>
          <a:stretch>
            <a:fillRect/>
          </a:stretch>
        </p:blipFill>
        <p:spPr bwMode="auto">
          <a:xfrm>
            <a:off x="3743325" y="5597525"/>
            <a:ext cx="127000" cy="127000"/>
          </a:xfrm>
          <a:prstGeom prst="rect">
            <a:avLst/>
          </a:prstGeom>
          <a:noFill/>
          <a:ln w="9525">
            <a:noFill/>
            <a:round/>
            <a:headEnd/>
            <a:tailEnd/>
          </a:ln>
        </p:spPr>
      </p:pic>
      <p:sp>
        <p:nvSpPr>
          <p:cNvPr id="69668" name="Text Box 35"/>
          <p:cNvSpPr txBox="1">
            <a:spLocks noChangeArrowheads="1"/>
          </p:cNvSpPr>
          <p:nvPr/>
        </p:nvSpPr>
        <p:spPr bwMode="auto">
          <a:xfrm>
            <a:off x="904875" y="5486400"/>
            <a:ext cx="2328863" cy="304800"/>
          </a:xfrm>
          <a:prstGeom prst="rect">
            <a:avLst/>
          </a:prstGeom>
          <a:noFill/>
          <a:ln w="9525">
            <a:noFill/>
            <a:round/>
            <a:headEnd/>
            <a:tailEnd/>
          </a:ln>
        </p:spPr>
        <p:txBody>
          <a:bodyPr wrap="none" lIns="90000" tIns="46800" rIns="90000" bIns="46800">
            <a:prstTxWarp prst="textNoShape">
              <a:avLst/>
            </a:prstTxWarp>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a:solidFill>
                  <a:srgbClr val="000000"/>
                </a:solidFill>
              </a:rPr>
              <a:t>Other potential applications</a:t>
            </a:r>
          </a:p>
        </p:txBody>
      </p:sp>
      <p:sp>
        <p:nvSpPr>
          <p:cNvPr id="69669" name="Text Box 36"/>
          <p:cNvSpPr txBox="1">
            <a:spLocks noChangeArrowheads="1"/>
          </p:cNvSpPr>
          <p:nvPr/>
        </p:nvSpPr>
        <p:spPr bwMode="auto">
          <a:xfrm>
            <a:off x="5722938" y="4221163"/>
            <a:ext cx="2230437" cy="304800"/>
          </a:xfrm>
          <a:prstGeom prst="rect">
            <a:avLst/>
          </a:prstGeom>
          <a:noFill/>
          <a:ln w="9525">
            <a:noFill/>
            <a:round/>
            <a:headEnd/>
            <a:tailEnd/>
          </a:ln>
        </p:spPr>
        <p:txBody>
          <a:bodyPr wrap="none" lIns="90000" tIns="46800" rIns="90000" bIns="46800">
            <a:prstTxWarp prst="textNoShape">
              <a:avLst/>
            </a:prstTxWarp>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a:solidFill>
                  <a:srgbClr val="000000"/>
                </a:solidFill>
              </a:rPr>
              <a:t>Links back to original data</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682" name="Text Box 1"/>
          <p:cNvSpPr txBox="1">
            <a:spLocks noChangeArrowheads="1"/>
          </p:cNvSpPr>
          <p:nvPr/>
        </p:nvSpPr>
        <p:spPr bwMode="auto">
          <a:xfrm>
            <a:off x="685800" y="287338"/>
            <a:ext cx="7772400" cy="627062"/>
          </a:xfrm>
          <a:prstGeom prst="rect">
            <a:avLst/>
          </a:prstGeom>
          <a:noFill/>
          <a:ln w="9525">
            <a:noFill/>
            <a:round/>
            <a:headEnd/>
            <a:tailEnd/>
          </a:ln>
        </p:spPr>
        <p:txBody>
          <a:bodyPr lIns="0" tIns="0" rIns="0" bIns="0">
            <a:prstTxWarp prst="textNoShape">
              <a:avLst/>
            </a:prstTxWarp>
          </a:bodyPr>
          <a:lstStyle/>
          <a:p>
            <a:pPr algn="ctr">
              <a:lnSpc>
                <a:spcPts val="36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000000"/>
                </a:solidFill>
              </a:rPr>
              <a:t>Combining Disparate Data</a:t>
            </a:r>
          </a:p>
        </p:txBody>
      </p:sp>
      <p:sp>
        <p:nvSpPr>
          <p:cNvPr id="71683" name="AutoShape 2"/>
          <p:cNvSpPr>
            <a:spLocks noChangeArrowheads="1"/>
          </p:cNvSpPr>
          <p:nvPr/>
        </p:nvSpPr>
        <p:spPr bwMode="auto">
          <a:xfrm>
            <a:off x="1979613" y="1484313"/>
            <a:ext cx="5400675" cy="1800225"/>
          </a:xfrm>
          <a:prstGeom prst="flowChartInputOutput">
            <a:avLst/>
          </a:prstGeom>
          <a:solidFill>
            <a:srgbClr val="99CCFF"/>
          </a:solidFill>
          <a:ln w="9360">
            <a:solidFill>
              <a:srgbClr val="000000"/>
            </a:solidFill>
            <a:round/>
            <a:headEnd/>
            <a:tailEnd/>
          </a:ln>
        </p:spPr>
        <p:txBody>
          <a:bodyPr wrap="none" lIns="81720" tIns="55080" rIns="81720" bIns="40680" anchor="ctr">
            <a:prstTxWarp prst="textNoShape">
              <a:avLst/>
            </a:prstTxWarp>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0000"/>
                </a:solidFill>
              </a:rPr>
              <a:t>Data conformed to </a:t>
            </a:r>
          </a:p>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b="1">
                <a:solidFill>
                  <a:srgbClr val="000000"/>
                </a:solidFill>
              </a:rPr>
              <a:t>CIDOC-CRM data model</a:t>
            </a:r>
          </a:p>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0000"/>
                </a:solidFill>
              </a:rPr>
              <a:t>and </a:t>
            </a:r>
          </a:p>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0000"/>
                </a:solidFill>
              </a:rPr>
              <a:t>represented as </a:t>
            </a:r>
            <a:r>
              <a:rPr lang="en-GB" sz="2000" b="1">
                <a:solidFill>
                  <a:srgbClr val="000000"/>
                </a:solidFill>
              </a:rPr>
              <a:t>RDF</a:t>
            </a:r>
          </a:p>
        </p:txBody>
      </p:sp>
      <p:sp>
        <p:nvSpPr>
          <p:cNvPr id="71684" name="Text Box 6"/>
          <p:cNvSpPr txBox="1">
            <a:spLocks noChangeArrowheads="1"/>
          </p:cNvSpPr>
          <p:nvPr/>
        </p:nvSpPr>
        <p:spPr bwMode="auto">
          <a:xfrm>
            <a:off x="468313" y="3789363"/>
            <a:ext cx="4073525" cy="1931987"/>
          </a:xfrm>
          <a:prstGeom prst="rect">
            <a:avLst/>
          </a:prstGeom>
          <a:noFill/>
          <a:ln w="9525">
            <a:noFill/>
            <a:round/>
            <a:headEnd/>
            <a:tailEnd/>
          </a:ln>
        </p:spPr>
        <p:txBody>
          <a:bodyPr lIns="81720" tIns="60120" rIns="81720" bIns="40680">
            <a:prstTxWarp prst="textNoShape">
              <a:avLst/>
            </a:prstTxWarp>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b="1">
                <a:solidFill>
                  <a:srgbClr val="000000"/>
                </a:solidFill>
              </a:rPr>
              <a:t>CIDOC-CRM</a:t>
            </a:r>
            <a:r>
              <a:rPr lang="en-GB" sz="1800">
                <a:solidFill>
                  <a:srgbClr val="000000"/>
                </a:solidFill>
              </a:rPr>
              <a:t> provides the concepts (“Semantics”), e.g.</a:t>
            </a:r>
          </a:p>
          <a:p>
            <a:pPr marL="385763" lvl="1" indent="-193675">
              <a:spcBef>
                <a:spcPts val="450"/>
              </a:spcBef>
              <a:buSzPct val="45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i="1">
                <a:solidFill>
                  <a:srgbClr val="000000"/>
                </a:solidFill>
              </a:rPr>
              <a:t>Objects 	(what?)</a:t>
            </a:r>
          </a:p>
          <a:p>
            <a:pPr marL="385763" lvl="1" indent="-193675">
              <a:buSzPct val="45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i="1">
                <a:solidFill>
                  <a:srgbClr val="000000"/>
                </a:solidFill>
              </a:rPr>
              <a:t>Places 	(where?)</a:t>
            </a:r>
          </a:p>
          <a:p>
            <a:pPr marL="385763" lvl="1" indent="-193675">
              <a:buSzPct val="45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i="1">
                <a:solidFill>
                  <a:srgbClr val="000000"/>
                </a:solidFill>
              </a:rPr>
              <a:t>People 	(who?)</a:t>
            </a:r>
          </a:p>
          <a:p>
            <a:pPr marL="385763" lvl="1" indent="-193675">
              <a:buSzPct val="45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i="1">
                <a:solidFill>
                  <a:srgbClr val="000000"/>
                </a:solidFill>
              </a:rPr>
              <a:t>Times 	(when?)</a:t>
            </a:r>
          </a:p>
        </p:txBody>
      </p:sp>
      <p:sp>
        <p:nvSpPr>
          <p:cNvPr id="71685" name="Text Box 7"/>
          <p:cNvSpPr txBox="1">
            <a:spLocks noChangeArrowheads="1"/>
          </p:cNvSpPr>
          <p:nvPr/>
        </p:nvSpPr>
        <p:spPr bwMode="auto">
          <a:xfrm>
            <a:off x="5003800" y="3789363"/>
            <a:ext cx="3833813" cy="1662112"/>
          </a:xfrm>
          <a:prstGeom prst="rect">
            <a:avLst/>
          </a:prstGeom>
          <a:noFill/>
          <a:ln w="9525">
            <a:noFill/>
            <a:round/>
            <a:headEnd/>
            <a:tailEnd/>
          </a:ln>
        </p:spPr>
        <p:txBody>
          <a:bodyPr lIns="81720" tIns="60120" rIns="81720" bIns="40680">
            <a:prstTxWarp prst="textNoShape">
              <a:avLst/>
            </a:prstTxWarp>
          </a:bodyPr>
          <a:lstStyle/>
          <a:p>
            <a:pPr>
              <a:spcAft>
                <a:spcPts val="8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b="1">
                <a:solidFill>
                  <a:srgbClr val="000000"/>
                </a:solidFill>
              </a:rPr>
              <a:t>RDF</a:t>
            </a:r>
            <a:r>
              <a:rPr lang="en-GB" sz="1800">
                <a:solidFill>
                  <a:srgbClr val="000000"/>
                </a:solidFill>
              </a:rPr>
              <a:t> provides the format (“Syntax”)</a:t>
            </a:r>
          </a:p>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i="1">
                <a:solidFill>
                  <a:srgbClr val="000000"/>
                </a:solidFill>
              </a:rPr>
              <a:t>i.e. consistent patterns for computer representation and data transfer</a:t>
            </a:r>
          </a:p>
        </p:txBody>
      </p:sp>
      <p:sp>
        <p:nvSpPr>
          <p:cNvPr id="71686" name="Text Box 9"/>
          <p:cNvSpPr txBox="1">
            <a:spLocks noChangeArrowheads="1"/>
          </p:cNvSpPr>
          <p:nvPr/>
        </p:nvSpPr>
        <p:spPr bwMode="auto">
          <a:xfrm>
            <a:off x="3708400" y="5300663"/>
            <a:ext cx="4751388" cy="701675"/>
          </a:xfrm>
          <a:prstGeom prst="rect">
            <a:avLst/>
          </a:prstGeom>
          <a:noFill/>
          <a:ln w="9525">
            <a:noFill/>
            <a:round/>
            <a:headEnd/>
            <a:tailEnd/>
          </a:ln>
        </p:spPr>
        <p:txBody>
          <a:bodyPr lIns="90000" tIns="46800" rIns="90000" bIns="46800">
            <a:prstTxWarp prst="textNoShape">
              <a:avLst/>
            </a:prstTxWarp>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0000"/>
                </a:solidFill>
              </a:rPr>
              <a:t>Conversion to CIDOC-CRM requires both syntactic and semantic alignment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730" name="AutoShape 1"/>
          <p:cNvSpPr>
            <a:spLocks noChangeArrowheads="1"/>
          </p:cNvSpPr>
          <p:nvPr/>
        </p:nvSpPr>
        <p:spPr bwMode="auto">
          <a:xfrm>
            <a:off x="4084638" y="823913"/>
            <a:ext cx="1633537" cy="654050"/>
          </a:xfrm>
          <a:prstGeom prst="flowChartInputOutput">
            <a:avLst/>
          </a:prstGeom>
          <a:solidFill>
            <a:srgbClr val="99CCFF"/>
          </a:solidFill>
          <a:ln w="9360">
            <a:solidFill>
              <a:srgbClr val="000000"/>
            </a:solidFill>
            <a:round/>
            <a:headEnd/>
            <a:tailEnd/>
          </a:ln>
        </p:spPr>
        <p:txBody>
          <a:bodyPr wrap="none" anchor="ctr">
            <a:prstTxWarp prst="textNoShape">
              <a:avLst/>
            </a:prstTxWarp>
          </a:bodyPr>
          <a:lstStyle/>
          <a:p>
            <a:endParaRPr lang="en-US"/>
          </a:p>
        </p:txBody>
      </p:sp>
      <p:sp>
        <p:nvSpPr>
          <p:cNvPr id="73731" name="AutoShape 2"/>
          <p:cNvSpPr>
            <a:spLocks noChangeArrowheads="1"/>
          </p:cNvSpPr>
          <p:nvPr/>
        </p:nvSpPr>
        <p:spPr bwMode="auto">
          <a:xfrm>
            <a:off x="3987800" y="889000"/>
            <a:ext cx="1631950" cy="654050"/>
          </a:xfrm>
          <a:prstGeom prst="flowChartInputOutput">
            <a:avLst/>
          </a:prstGeom>
          <a:solidFill>
            <a:srgbClr val="99CCFF"/>
          </a:solidFill>
          <a:ln w="9360">
            <a:solidFill>
              <a:srgbClr val="000000"/>
            </a:solidFill>
            <a:round/>
            <a:headEnd/>
            <a:tailEnd/>
          </a:ln>
        </p:spPr>
        <p:txBody>
          <a:bodyPr wrap="none" lIns="81720" tIns="53640" rIns="81720" bIns="40680" anchor="ctr">
            <a:prstTxWarp prst="textNoShape">
              <a:avLst/>
            </a:prstTxWarp>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a:solidFill>
                  <a:srgbClr val="000000"/>
                </a:solidFill>
              </a:rPr>
              <a:t>CIDOC-CRM</a:t>
            </a:r>
          </a:p>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a:solidFill>
                  <a:srgbClr val="000000"/>
                </a:solidFill>
              </a:rPr>
              <a:t>data</a:t>
            </a:r>
          </a:p>
        </p:txBody>
      </p:sp>
      <p:sp>
        <p:nvSpPr>
          <p:cNvPr id="73732" name="Text Box 3"/>
          <p:cNvSpPr txBox="1">
            <a:spLocks noChangeArrowheads="1"/>
          </p:cNvSpPr>
          <p:nvPr/>
        </p:nvSpPr>
        <p:spPr bwMode="auto">
          <a:xfrm>
            <a:off x="6110288" y="889000"/>
            <a:ext cx="3014662" cy="493713"/>
          </a:xfrm>
          <a:prstGeom prst="rect">
            <a:avLst/>
          </a:prstGeom>
          <a:noFill/>
          <a:ln w="9525">
            <a:noFill/>
            <a:round/>
            <a:headEnd/>
            <a:tailEnd/>
          </a:ln>
        </p:spPr>
        <p:txBody>
          <a:bodyPr lIns="81720" tIns="53640" rIns="81720" bIns="40680">
            <a:prstTxWarp prst="textNoShape">
              <a:avLst/>
            </a:prstTxWarp>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500" i="1">
                <a:solidFill>
                  <a:srgbClr val="000080"/>
                </a:solidFill>
              </a:rPr>
              <a:t>Converted and pre-processed data from data sources</a:t>
            </a:r>
          </a:p>
        </p:txBody>
      </p:sp>
      <p:sp>
        <p:nvSpPr>
          <p:cNvPr id="73733" name="Text Box 4"/>
          <p:cNvSpPr txBox="1">
            <a:spLocks noChangeArrowheads="1"/>
          </p:cNvSpPr>
          <p:nvPr/>
        </p:nvSpPr>
        <p:spPr bwMode="auto">
          <a:xfrm>
            <a:off x="623888" y="153988"/>
            <a:ext cx="7767637" cy="382587"/>
          </a:xfrm>
          <a:prstGeom prst="rect">
            <a:avLst/>
          </a:prstGeom>
          <a:noFill/>
          <a:ln w="9525">
            <a:noFill/>
            <a:round/>
            <a:headEnd/>
            <a:tailEnd/>
          </a:ln>
        </p:spPr>
        <p:txBody>
          <a:bodyPr lIns="81720" tIns="63360" rIns="81720" bIns="40680">
            <a:prstTxWarp prst="textNoShape">
              <a:avLst/>
            </a:prstTxWarp>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000000"/>
                </a:solidFill>
              </a:rPr>
              <a:t>Technicalities </a:t>
            </a:r>
          </a:p>
        </p:txBody>
      </p:sp>
      <p:sp>
        <p:nvSpPr>
          <p:cNvPr id="73734" name="AutoShape 5"/>
          <p:cNvSpPr>
            <a:spLocks noChangeArrowheads="1"/>
          </p:cNvSpPr>
          <p:nvPr/>
        </p:nvSpPr>
        <p:spPr bwMode="auto">
          <a:xfrm>
            <a:off x="2027238" y="895350"/>
            <a:ext cx="1633537" cy="654050"/>
          </a:xfrm>
          <a:prstGeom prst="flowChartInputOutput">
            <a:avLst/>
          </a:prstGeom>
          <a:solidFill>
            <a:srgbClr val="99CCFF"/>
          </a:solidFill>
          <a:ln w="9360">
            <a:solidFill>
              <a:srgbClr val="000000"/>
            </a:solidFill>
            <a:round/>
            <a:headEnd/>
            <a:tailEnd/>
          </a:ln>
        </p:spPr>
        <p:txBody>
          <a:bodyPr wrap="none" lIns="81720" tIns="53640" rIns="81720" bIns="40680" anchor="ctr">
            <a:prstTxWarp prst="textNoShape">
              <a:avLst/>
            </a:prstTxWarp>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a:solidFill>
                  <a:srgbClr val="000000"/>
                </a:solidFill>
              </a:rPr>
              <a:t>Background</a:t>
            </a:r>
          </a:p>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a:solidFill>
                  <a:srgbClr val="000000"/>
                </a:solidFill>
              </a:rPr>
              <a:t>data</a:t>
            </a:r>
          </a:p>
        </p:txBody>
      </p:sp>
      <p:sp>
        <p:nvSpPr>
          <p:cNvPr id="73735" name="Text Box 6"/>
          <p:cNvSpPr txBox="1">
            <a:spLocks noChangeArrowheads="1"/>
          </p:cNvSpPr>
          <p:nvPr/>
        </p:nvSpPr>
        <p:spPr bwMode="auto">
          <a:xfrm>
            <a:off x="539750" y="1557338"/>
            <a:ext cx="2117725" cy="904875"/>
          </a:xfrm>
          <a:prstGeom prst="rect">
            <a:avLst/>
          </a:prstGeom>
          <a:noFill/>
          <a:ln w="9525">
            <a:noFill/>
            <a:round/>
            <a:headEnd/>
            <a:tailEnd/>
          </a:ln>
        </p:spPr>
        <p:txBody>
          <a:bodyPr lIns="81720" tIns="53640" rIns="81720" bIns="40680">
            <a:prstTxWarp prst="textNoShape">
              <a:avLst/>
            </a:prstTxWarp>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500" i="1">
                <a:solidFill>
                  <a:srgbClr val="000080"/>
                </a:solidFill>
              </a:rPr>
              <a:t>E.g., dates for  named</a:t>
            </a:r>
          </a:p>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500" i="1">
                <a:solidFill>
                  <a:srgbClr val="000080"/>
                </a:solidFill>
              </a:rPr>
              <a:t>eras used in Arachne</a:t>
            </a:r>
          </a:p>
        </p:txBody>
      </p:sp>
      <p:sp>
        <p:nvSpPr>
          <p:cNvPr id="73736" name="AutoShape 7"/>
          <p:cNvSpPr>
            <a:spLocks noChangeArrowheads="1"/>
          </p:cNvSpPr>
          <p:nvPr/>
        </p:nvSpPr>
        <p:spPr bwMode="auto">
          <a:xfrm>
            <a:off x="3170238" y="2854325"/>
            <a:ext cx="1306512" cy="977900"/>
          </a:xfrm>
          <a:prstGeom prst="flowChartMagneticDisk">
            <a:avLst/>
          </a:prstGeom>
          <a:solidFill>
            <a:srgbClr val="99CCFF"/>
          </a:solidFill>
          <a:ln w="9360">
            <a:solidFill>
              <a:srgbClr val="000000"/>
            </a:solidFill>
            <a:miter lim="800000"/>
            <a:headEnd/>
            <a:tailEnd/>
          </a:ln>
        </p:spPr>
        <p:txBody>
          <a:bodyPr wrap="none" lIns="81720" tIns="55080" rIns="81720" bIns="40680" anchor="ctr">
            <a:prstTxWarp prst="textNoShape">
              <a:avLst/>
            </a:prstTxWarp>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RDF store</a:t>
            </a:r>
          </a:p>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(Jena/TDB)</a:t>
            </a:r>
          </a:p>
        </p:txBody>
      </p:sp>
      <p:sp>
        <p:nvSpPr>
          <p:cNvPr id="73737" name="AutoShape 8"/>
          <p:cNvSpPr>
            <a:spLocks noChangeArrowheads="1"/>
          </p:cNvSpPr>
          <p:nvPr/>
        </p:nvSpPr>
        <p:spPr bwMode="auto">
          <a:xfrm>
            <a:off x="5130800" y="2854325"/>
            <a:ext cx="1306513" cy="977900"/>
          </a:xfrm>
          <a:prstGeom prst="flowChartMagneticDisk">
            <a:avLst/>
          </a:prstGeom>
          <a:solidFill>
            <a:srgbClr val="99CCFF"/>
          </a:solidFill>
          <a:ln w="9360">
            <a:solidFill>
              <a:srgbClr val="000000"/>
            </a:solidFill>
            <a:miter lim="800000"/>
            <a:headEnd/>
            <a:tailEnd/>
          </a:ln>
        </p:spPr>
        <p:txBody>
          <a:bodyPr wrap="none" lIns="81720" tIns="55080" rIns="81720" bIns="40680" anchor="ctr">
            <a:prstTxWarp prst="textNoShape">
              <a:avLst/>
            </a:prstTxWarp>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Index</a:t>
            </a:r>
          </a:p>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(Lucene)</a:t>
            </a:r>
          </a:p>
        </p:txBody>
      </p:sp>
      <p:sp>
        <p:nvSpPr>
          <p:cNvPr id="73738" name="AutoShape 9"/>
          <p:cNvSpPr>
            <a:spLocks noChangeArrowheads="1"/>
          </p:cNvSpPr>
          <p:nvPr/>
        </p:nvSpPr>
        <p:spPr bwMode="auto">
          <a:xfrm>
            <a:off x="3170238" y="1874838"/>
            <a:ext cx="1306512" cy="654050"/>
          </a:xfrm>
          <a:prstGeom prst="flowChartProcess">
            <a:avLst/>
          </a:prstGeom>
          <a:solidFill>
            <a:srgbClr val="99CCFF"/>
          </a:solidFill>
          <a:ln w="9360">
            <a:solidFill>
              <a:srgbClr val="000000"/>
            </a:solidFill>
            <a:round/>
            <a:headEnd/>
            <a:tailEnd/>
          </a:ln>
        </p:spPr>
        <p:txBody>
          <a:bodyPr wrap="none" lIns="81720" tIns="55080" rIns="81720" bIns="40680" anchor="ctr">
            <a:prstTxWarp prst="textNoShape">
              <a:avLst/>
            </a:prstTxWarp>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Database</a:t>
            </a:r>
            <a:br>
              <a:rPr lang="en-GB" sz="1800">
                <a:solidFill>
                  <a:srgbClr val="000000"/>
                </a:solidFill>
              </a:rPr>
            </a:br>
            <a:r>
              <a:rPr lang="en-GB" sz="1800">
                <a:solidFill>
                  <a:srgbClr val="000000"/>
                </a:solidFill>
              </a:rPr>
              <a:t>loader</a:t>
            </a:r>
          </a:p>
        </p:txBody>
      </p:sp>
      <p:sp>
        <p:nvSpPr>
          <p:cNvPr id="73739" name="AutoShape 10"/>
          <p:cNvSpPr>
            <a:spLocks noChangeArrowheads="1"/>
          </p:cNvSpPr>
          <p:nvPr/>
        </p:nvSpPr>
        <p:spPr bwMode="auto">
          <a:xfrm>
            <a:off x="5130800" y="1874838"/>
            <a:ext cx="1306513" cy="654050"/>
          </a:xfrm>
          <a:prstGeom prst="flowChartProcess">
            <a:avLst/>
          </a:prstGeom>
          <a:solidFill>
            <a:srgbClr val="99CCFF"/>
          </a:solidFill>
          <a:ln w="9360">
            <a:solidFill>
              <a:srgbClr val="000000"/>
            </a:solidFill>
            <a:round/>
            <a:headEnd/>
            <a:tailEnd/>
          </a:ln>
        </p:spPr>
        <p:txBody>
          <a:bodyPr wrap="none" lIns="81720" tIns="55080" rIns="81720" bIns="40680" anchor="ctr">
            <a:prstTxWarp prst="textNoShape">
              <a:avLst/>
            </a:prstTxWarp>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Indexer</a:t>
            </a:r>
          </a:p>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(Lucene)</a:t>
            </a:r>
          </a:p>
        </p:txBody>
      </p:sp>
      <p:sp>
        <p:nvSpPr>
          <p:cNvPr id="73740" name="AutoShape 11"/>
          <p:cNvSpPr>
            <a:spLocks noChangeArrowheads="1"/>
          </p:cNvSpPr>
          <p:nvPr/>
        </p:nvSpPr>
        <p:spPr bwMode="auto">
          <a:xfrm>
            <a:off x="4149725" y="4159250"/>
            <a:ext cx="1306513" cy="654050"/>
          </a:xfrm>
          <a:prstGeom prst="flowChartProcess">
            <a:avLst/>
          </a:prstGeom>
          <a:solidFill>
            <a:srgbClr val="99CCFF"/>
          </a:solidFill>
          <a:ln w="9360">
            <a:solidFill>
              <a:srgbClr val="000000"/>
            </a:solidFill>
            <a:round/>
            <a:headEnd/>
            <a:tailEnd/>
          </a:ln>
        </p:spPr>
        <p:txBody>
          <a:bodyPr wrap="none" lIns="81720" tIns="55080" rIns="81720" bIns="40680" anchor="ctr">
            <a:prstTxWarp prst="textNoShape">
              <a:avLst/>
            </a:prstTxWarp>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a:solidFill>
                  <a:srgbClr val="000000"/>
                </a:solidFill>
              </a:rPr>
              <a:t>Query server</a:t>
            </a:r>
          </a:p>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a:solidFill>
                  <a:srgbClr val="000000"/>
                </a:solidFill>
              </a:rPr>
              <a:t>(Jena/LARQ)</a:t>
            </a:r>
          </a:p>
        </p:txBody>
      </p:sp>
      <p:sp>
        <p:nvSpPr>
          <p:cNvPr id="73741" name="AutoShape 12"/>
          <p:cNvSpPr>
            <a:spLocks noChangeArrowheads="1"/>
          </p:cNvSpPr>
          <p:nvPr/>
        </p:nvSpPr>
        <p:spPr bwMode="auto">
          <a:xfrm>
            <a:off x="4149725" y="5630863"/>
            <a:ext cx="1306513" cy="652462"/>
          </a:xfrm>
          <a:prstGeom prst="flowChartProcess">
            <a:avLst/>
          </a:prstGeom>
          <a:solidFill>
            <a:srgbClr val="99CCFF"/>
          </a:solidFill>
          <a:ln w="9360">
            <a:solidFill>
              <a:srgbClr val="000000"/>
            </a:solidFill>
            <a:round/>
            <a:headEnd/>
            <a:tailEnd/>
          </a:ln>
        </p:spPr>
        <p:txBody>
          <a:bodyPr wrap="none" lIns="81720" tIns="55080" rIns="81720" bIns="40680" anchor="ctr">
            <a:prstTxWarp prst="textNoShape">
              <a:avLst/>
            </a:prstTxWarp>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CLAROS</a:t>
            </a:r>
            <a:br>
              <a:rPr lang="en-GB" sz="1800">
                <a:solidFill>
                  <a:srgbClr val="000000"/>
                </a:solidFill>
              </a:rPr>
            </a:br>
            <a:r>
              <a:rPr lang="en-GB" sz="1800">
                <a:solidFill>
                  <a:srgbClr val="000000"/>
                </a:solidFill>
              </a:rPr>
              <a:t>application</a:t>
            </a:r>
          </a:p>
        </p:txBody>
      </p:sp>
      <p:sp>
        <p:nvSpPr>
          <p:cNvPr id="73742" name="AutoShape 13"/>
          <p:cNvSpPr>
            <a:spLocks noChangeArrowheads="1"/>
          </p:cNvSpPr>
          <p:nvPr/>
        </p:nvSpPr>
        <p:spPr bwMode="auto">
          <a:xfrm>
            <a:off x="7410450" y="5630863"/>
            <a:ext cx="977900" cy="652462"/>
          </a:xfrm>
          <a:prstGeom prst="flowChartDisplay">
            <a:avLst/>
          </a:prstGeom>
          <a:solidFill>
            <a:srgbClr val="99CCFF"/>
          </a:solidFill>
          <a:ln w="9360">
            <a:solidFill>
              <a:srgbClr val="000000"/>
            </a:solidFill>
            <a:round/>
            <a:headEnd/>
            <a:tailEnd/>
          </a:ln>
        </p:spPr>
        <p:txBody>
          <a:bodyPr wrap="none" lIns="81720" tIns="55080" rIns="81720" bIns="40680" anchor="ctr">
            <a:prstTxWarp prst="textNoShape">
              <a:avLst/>
            </a:prstTxWarp>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Browser</a:t>
            </a:r>
          </a:p>
        </p:txBody>
      </p:sp>
      <p:cxnSp>
        <p:nvCxnSpPr>
          <p:cNvPr id="73743" name="AutoShape 14"/>
          <p:cNvCxnSpPr>
            <a:cxnSpLocks noChangeShapeType="1"/>
            <a:stCxn id="73741" idx="3"/>
            <a:endCxn id="73742" idx="1"/>
          </p:cNvCxnSpPr>
          <p:nvPr/>
        </p:nvCxnSpPr>
        <p:spPr bwMode="auto">
          <a:xfrm>
            <a:off x="5456238" y="5957888"/>
            <a:ext cx="1957387" cy="1587"/>
          </a:xfrm>
          <a:prstGeom prst="straightConnector1">
            <a:avLst/>
          </a:prstGeom>
          <a:noFill/>
          <a:ln w="9360">
            <a:solidFill>
              <a:srgbClr val="000000"/>
            </a:solidFill>
            <a:miter lim="800000"/>
            <a:headEnd/>
            <a:tailEnd type="triangle" w="med" len="med"/>
          </a:ln>
        </p:spPr>
      </p:cxnSp>
      <p:sp>
        <p:nvSpPr>
          <p:cNvPr id="73744" name="Text Box 15"/>
          <p:cNvSpPr txBox="1">
            <a:spLocks noChangeArrowheads="1"/>
          </p:cNvSpPr>
          <p:nvPr/>
        </p:nvSpPr>
        <p:spPr bwMode="auto">
          <a:xfrm>
            <a:off x="4149725" y="5022850"/>
            <a:ext cx="1306513" cy="287338"/>
          </a:xfrm>
          <a:prstGeom prst="rect">
            <a:avLst/>
          </a:prstGeom>
          <a:noFill/>
          <a:ln w="9525">
            <a:noFill/>
            <a:round/>
            <a:headEnd/>
            <a:tailEnd/>
          </a:ln>
        </p:spPr>
        <p:txBody>
          <a:bodyPr lIns="81720" tIns="53640" rIns="81720" bIns="40680">
            <a:prstTxWarp prst="textNoShape">
              <a:avLst/>
            </a:prstTxWarp>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500">
                <a:solidFill>
                  <a:srgbClr val="000000"/>
                </a:solidFill>
              </a:rPr>
              <a:t>SPARQL</a:t>
            </a:r>
          </a:p>
        </p:txBody>
      </p:sp>
      <p:sp>
        <p:nvSpPr>
          <p:cNvPr id="73745" name="Line 16"/>
          <p:cNvSpPr>
            <a:spLocks noChangeShapeType="1"/>
          </p:cNvSpPr>
          <p:nvPr/>
        </p:nvSpPr>
        <p:spPr bwMode="auto">
          <a:xfrm>
            <a:off x="4394200" y="5041900"/>
            <a:ext cx="817563" cy="1588"/>
          </a:xfrm>
          <a:prstGeom prst="line">
            <a:avLst/>
          </a:prstGeom>
          <a:noFill/>
          <a:ln w="36000">
            <a:solidFill>
              <a:srgbClr val="000000"/>
            </a:solidFill>
            <a:miter lim="800000"/>
            <a:headEnd/>
            <a:tailEnd/>
          </a:ln>
        </p:spPr>
        <p:txBody>
          <a:bodyPr>
            <a:prstTxWarp prst="textNoShape">
              <a:avLst/>
            </a:prstTxWarp>
          </a:bodyPr>
          <a:lstStyle/>
          <a:p>
            <a:endParaRPr lang="en-US"/>
          </a:p>
        </p:txBody>
      </p:sp>
      <p:sp>
        <p:nvSpPr>
          <p:cNvPr id="73746" name="Line 17"/>
          <p:cNvSpPr>
            <a:spLocks noChangeShapeType="1"/>
          </p:cNvSpPr>
          <p:nvPr/>
        </p:nvSpPr>
        <p:spPr bwMode="auto">
          <a:xfrm>
            <a:off x="4394200" y="5335588"/>
            <a:ext cx="817563" cy="1587"/>
          </a:xfrm>
          <a:prstGeom prst="line">
            <a:avLst/>
          </a:prstGeom>
          <a:noFill/>
          <a:ln w="36000">
            <a:solidFill>
              <a:srgbClr val="000000"/>
            </a:solidFill>
            <a:miter lim="800000"/>
            <a:headEnd/>
            <a:tailEnd/>
          </a:ln>
        </p:spPr>
        <p:txBody>
          <a:bodyPr>
            <a:prstTxWarp prst="textNoShape">
              <a:avLst/>
            </a:prstTxWarp>
          </a:bodyPr>
          <a:lstStyle/>
          <a:p>
            <a:endParaRPr lang="en-US"/>
          </a:p>
        </p:txBody>
      </p:sp>
      <p:cxnSp>
        <p:nvCxnSpPr>
          <p:cNvPr id="73747" name="AutoShape 18"/>
          <p:cNvCxnSpPr>
            <a:cxnSpLocks noChangeShapeType="1"/>
            <a:stCxn id="73738" idx="2"/>
            <a:endCxn id="73736" idx="1"/>
          </p:cNvCxnSpPr>
          <p:nvPr/>
        </p:nvCxnSpPr>
        <p:spPr bwMode="auto">
          <a:xfrm>
            <a:off x="3822700" y="2527300"/>
            <a:ext cx="1588" cy="328613"/>
          </a:xfrm>
          <a:prstGeom prst="straightConnector1">
            <a:avLst/>
          </a:prstGeom>
          <a:noFill/>
          <a:ln w="9360">
            <a:solidFill>
              <a:srgbClr val="000000"/>
            </a:solidFill>
            <a:miter lim="800000"/>
            <a:headEnd/>
            <a:tailEnd type="triangle" w="med" len="med"/>
          </a:ln>
        </p:spPr>
      </p:cxnSp>
      <p:cxnSp>
        <p:nvCxnSpPr>
          <p:cNvPr id="73748" name="AutoShape 19"/>
          <p:cNvCxnSpPr>
            <a:cxnSpLocks noChangeShapeType="1"/>
            <a:stCxn id="73739" idx="2"/>
            <a:endCxn id="73737" idx="1"/>
          </p:cNvCxnSpPr>
          <p:nvPr/>
        </p:nvCxnSpPr>
        <p:spPr bwMode="auto">
          <a:xfrm>
            <a:off x="5783263" y="2527300"/>
            <a:ext cx="1587" cy="328613"/>
          </a:xfrm>
          <a:prstGeom prst="straightConnector1">
            <a:avLst/>
          </a:prstGeom>
          <a:noFill/>
          <a:ln w="9360">
            <a:solidFill>
              <a:srgbClr val="000000"/>
            </a:solidFill>
            <a:miter lim="800000"/>
            <a:headEnd/>
            <a:tailEnd type="triangle" w="med" len="med"/>
          </a:ln>
        </p:spPr>
      </p:cxnSp>
      <p:cxnSp>
        <p:nvCxnSpPr>
          <p:cNvPr id="73749" name="AutoShape 20"/>
          <p:cNvCxnSpPr>
            <a:cxnSpLocks noChangeShapeType="1"/>
            <a:stCxn id="73740" idx="2"/>
          </p:cNvCxnSpPr>
          <p:nvPr/>
        </p:nvCxnSpPr>
        <p:spPr bwMode="auto">
          <a:xfrm>
            <a:off x="4803775" y="4813300"/>
            <a:ext cx="1588" cy="228600"/>
          </a:xfrm>
          <a:prstGeom prst="straightConnector1">
            <a:avLst/>
          </a:prstGeom>
          <a:noFill/>
          <a:ln w="9360">
            <a:solidFill>
              <a:srgbClr val="000000"/>
            </a:solidFill>
            <a:miter lim="800000"/>
            <a:headEnd/>
            <a:tailEnd/>
          </a:ln>
        </p:spPr>
      </p:cxnSp>
      <p:cxnSp>
        <p:nvCxnSpPr>
          <p:cNvPr id="73750" name="AutoShape 21"/>
          <p:cNvCxnSpPr>
            <a:cxnSpLocks noChangeShapeType="1"/>
          </p:cNvCxnSpPr>
          <p:nvPr/>
        </p:nvCxnSpPr>
        <p:spPr bwMode="auto">
          <a:xfrm>
            <a:off x="4803775" y="5335588"/>
            <a:ext cx="1588" cy="293687"/>
          </a:xfrm>
          <a:prstGeom prst="straightConnector1">
            <a:avLst/>
          </a:prstGeom>
          <a:noFill/>
          <a:ln w="9360">
            <a:solidFill>
              <a:srgbClr val="000000"/>
            </a:solidFill>
            <a:miter lim="800000"/>
            <a:headEnd/>
            <a:tailEnd type="triangle" w="med" len="med"/>
          </a:ln>
        </p:spPr>
      </p:cxnSp>
      <p:cxnSp>
        <p:nvCxnSpPr>
          <p:cNvPr id="73751" name="AutoShape 22"/>
          <p:cNvCxnSpPr>
            <a:cxnSpLocks noChangeShapeType="1"/>
            <a:stCxn id="73734" idx="3"/>
            <a:endCxn id="73738" idx="0"/>
          </p:cNvCxnSpPr>
          <p:nvPr/>
        </p:nvCxnSpPr>
        <p:spPr bwMode="auto">
          <a:xfrm rot="16200000" flipH="1">
            <a:off x="3088482" y="1139031"/>
            <a:ext cx="325438" cy="1146175"/>
          </a:xfrm>
          <a:prstGeom prst="curvedConnector3">
            <a:avLst>
              <a:gd name="adj1" fmla="val 49755"/>
            </a:avLst>
          </a:prstGeom>
          <a:noFill/>
          <a:ln w="9360">
            <a:solidFill>
              <a:srgbClr val="000000"/>
            </a:solidFill>
            <a:miter lim="800000"/>
            <a:headEnd/>
            <a:tailEnd type="triangle" w="med" len="med"/>
          </a:ln>
        </p:spPr>
      </p:cxnSp>
      <p:cxnSp>
        <p:nvCxnSpPr>
          <p:cNvPr id="73752" name="AutoShape 23"/>
          <p:cNvCxnSpPr>
            <a:cxnSpLocks noChangeShapeType="1"/>
            <a:stCxn id="73736" idx="4"/>
            <a:endCxn id="73739" idx="1"/>
          </p:cNvCxnSpPr>
          <p:nvPr/>
        </p:nvCxnSpPr>
        <p:spPr bwMode="auto">
          <a:xfrm flipV="1">
            <a:off x="4476750" y="2200275"/>
            <a:ext cx="654050" cy="1141413"/>
          </a:xfrm>
          <a:prstGeom prst="curvedConnector3">
            <a:avLst>
              <a:gd name="adj1" fmla="val 50000"/>
            </a:avLst>
          </a:prstGeom>
          <a:noFill/>
          <a:ln w="9360">
            <a:solidFill>
              <a:srgbClr val="000000"/>
            </a:solidFill>
            <a:miter lim="800000"/>
            <a:headEnd/>
            <a:tailEnd type="triangle" w="med" len="med"/>
          </a:ln>
        </p:spPr>
      </p:cxnSp>
      <p:cxnSp>
        <p:nvCxnSpPr>
          <p:cNvPr id="73753" name="AutoShape 24"/>
          <p:cNvCxnSpPr>
            <a:cxnSpLocks noChangeShapeType="1"/>
            <a:stCxn id="73737" idx="3"/>
            <a:endCxn id="73740" idx="0"/>
          </p:cNvCxnSpPr>
          <p:nvPr/>
        </p:nvCxnSpPr>
        <p:spPr bwMode="auto">
          <a:xfrm rot="5400000">
            <a:off x="5130800" y="3505200"/>
            <a:ext cx="327025" cy="981075"/>
          </a:xfrm>
          <a:prstGeom prst="curvedConnector3">
            <a:avLst>
              <a:gd name="adj1" fmla="val 50000"/>
            </a:avLst>
          </a:prstGeom>
          <a:noFill/>
          <a:ln w="9360">
            <a:solidFill>
              <a:srgbClr val="000000"/>
            </a:solidFill>
            <a:miter lim="800000"/>
            <a:headEnd/>
            <a:tailEnd type="triangle" w="med" len="med"/>
          </a:ln>
        </p:spPr>
      </p:cxnSp>
      <p:cxnSp>
        <p:nvCxnSpPr>
          <p:cNvPr id="73754" name="AutoShape 25"/>
          <p:cNvCxnSpPr>
            <a:cxnSpLocks noChangeShapeType="1"/>
            <a:stCxn id="73736" idx="3"/>
            <a:endCxn id="73740" idx="0"/>
          </p:cNvCxnSpPr>
          <p:nvPr/>
        </p:nvCxnSpPr>
        <p:spPr bwMode="auto">
          <a:xfrm rot="16200000" flipH="1">
            <a:off x="4150519" y="3505994"/>
            <a:ext cx="327025" cy="979487"/>
          </a:xfrm>
          <a:prstGeom prst="curvedConnector3">
            <a:avLst>
              <a:gd name="adj1" fmla="val 50000"/>
            </a:avLst>
          </a:prstGeom>
          <a:noFill/>
          <a:ln w="9360">
            <a:solidFill>
              <a:srgbClr val="000000"/>
            </a:solidFill>
            <a:miter lim="800000"/>
            <a:headEnd/>
            <a:tailEnd type="triangle" w="med" len="med"/>
          </a:ln>
        </p:spPr>
      </p:cxnSp>
      <p:sp>
        <p:nvSpPr>
          <p:cNvPr id="73755" name="Text Box 26"/>
          <p:cNvSpPr txBox="1">
            <a:spLocks noChangeArrowheads="1"/>
          </p:cNvSpPr>
          <p:nvPr/>
        </p:nvSpPr>
        <p:spPr bwMode="auto">
          <a:xfrm>
            <a:off x="798513" y="3090863"/>
            <a:ext cx="2143125" cy="657225"/>
          </a:xfrm>
          <a:prstGeom prst="rect">
            <a:avLst/>
          </a:prstGeom>
          <a:noFill/>
          <a:ln w="9525">
            <a:noFill/>
            <a:round/>
            <a:headEnd/>
            <a:tailEnd/>
          </a:ln>
        </p:spPr>
        <p:txBody>
          <a:bodyPr lIns="81720" tIns="53640" rIns="81720" bIns="40680">
            <a:prstTxWarp prst="textNoShape">
              <a:avLst/>
            </a:prstTxWarp>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500" i="1">
                <a:solidFill>
                  <a:srgbClr val="000080"/>
                </a:solidFill>
              </a:rPr>
              <a:t>Stores CIDOC-CRM structured information</a:t>
            </a:r>
          </a:p>
        </p:txBody>
      </p:sp>
      <p:sp>
        <p:nvSpPr>
          <p:cNvPr id="73756" name="Text Box 27"/>
          <p:cNvSpPr txBox="1">
            <a:spLocks noChangeArrowheads="1"/>
          </p:cNvSpPr>
          <p:nvPr/>
        </p:nvSpPr>
        <p:spPr bwMode="auto">
          <a:xfrm>
            <a:off x="6732588" y="3068638"/>
            <a:ext cx="1958975" cy="647700"/>
          </a:xfrm>
          <a:prstGeom prst="rect">
            <a:avLst/>
          </a:prstGeom>
          <a:noFill/>
          <a:ln w="9525">
            <a:noFill/>
            <a:round/>
            <a:headEnd/>
            <a:tailEnd/>
          </a:ln>
        </p:spPr>
        <p:txBody>
          <a:bodyPr lIns="81720" tIns="53640" rIns="81720" bIns="40680">
            <a:prstTxWarp prst="textNoShape">
              <a:avLst/>
            </a:prstTxWarp>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500" i="1">
                <a:solidFill>
                  <a:srgbClr val="000080"/>
                </a:solidFill>
              </a:rPr>
              <a:t>Index of keywords e.g. “Herakles”</a:t>
            </a:r>
          </a:p>
        </p:txBody>
      </p:sp>
      <p:sp>
        <p:nvSpPr>
          <p:cNvPr id="73757" name="Text Box 28"/>
          <p:cNvSpPr txBox="1">
            <a:spLocks noChangeArrowheads="1"/>
          </p:cNvSpPr>
          <p:nvPr/>
        </p:nvSpPr>
        <p:spPr bwMode="auto">
          <a:xfrm>
            <a:off x="660400" y="4652963"/>
            <a:ext cx="3143250" cy="1387475"/>
          </a:xfrm>
          <a:prstGeom prst="rect">
            <a:avLst/>
          </a:prstGeom>
          <a:noFill/>
          <a:ln w="9525">
            <a:noFill/>
            <a:round/>
            <a:headEnd/>
            <a:tailEnd/>
          </a:ln>
        </p:spPr>
        <p:txBody>
          <a:bodyPr lIns="81720" tIns="53640" rIns="81720" bIns="40680">
            <a:prstTxWarp prst="textNoShape">
              <a:avLst/>
            </a:prstTxWarp>
          </a:bodyPr>
          <a:lstStyle/>
          <a:p>
            <a:pPr>
              <a:spcAft>
                <a:spcPts val="52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500" i="1">
                <a:solidFill>
                  <a:srgbClr val="000080"/>
                </a:solidFill>
              </a:rPr>
              <a:t>SPARQL is a web-standard query language for RDF data.</a:t>
            </a:r>
          </a:p>
          <a:p>
            <a:pPr>
              <a:spcBef>
                <a:spcPts val="938"/>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500" i="1">
                <a:solidFill>
                  <a:srgbClr val="000080"/>
                </a:solidFill>
              </a:rPr>
              <a:t>The CLAROS application uses SPARQL queries to access data for user interface display</a:t>
            </a:r>
          </a:p>
        </p:txBody>
      </p:sp>
      <p:cxnSp>
        <p:nvCxnSpPr>
          <p:cNvPr id="73758" name="AutoShape 29"/>
          <p:cNvCxnSpPr>
            <a:cxnSpLocks noChangeShapeType="1"/>
            <a:stCxn id="73731" idx="4"/>
            <a:endCxn id="73738" idx="0"/>
          </p:cNvCxnSpPr>
          <p:nvPr/>
        </p:nvCxnSpPr>
        <p:spPr bwMode="auto">
          <a:xfrm rot="5400000">
            <a:off x="4148138" y="1219200"/>
            <a:ext cx="331788" cy="979487"/>
          </a:xfrm>
          <a:prstGeom prst="curvedConnector3">
            <a:avLst>
              <a:gd name="adj1" fmla="val 49759"/>
            </a:avLst>
          </a:prstGeom>
          <a:noFill/>
          <a:ln w="9360">
            <a:solidFill>
              <a:srgbClr val="000000"/>
            </a:solidFill>
            <a:miter lim="800000"/>
            <a:headEnd/>
            <a:tailEnd type="triangle" w="med" len="med"/>
          </a:ln>
        </p:spPr>
      </p:cxnSp>
      <p:cxnSp>
        <p:nvCxnSpPr>
          <p:cNvPr id="73759" name="AutoShape 30"/>
          <p:cNvCxnSpPr>
            <a:cxnSpLocks noChangeShapeType="1"/>
          </p:cNvCxnSpPr>
          <p:nvPr/>
        </p:nvCxnSpPr>
        <p:spPr bwMode="auto">
          <a:xfrm flipH="1" flipV="1">
            <a:off x="7929563" y="4718050"/>
            <a:ext cx="12700" cy="920750"/>
          </a:xfrm>
          <a:prstGeom prst="straightConnector1">
            <a:avLst/>
          </a:prstGeom>
          <a:noFill/>
          <a:ln w="9360">
            <a:solidFill>
              <a:srgbClr val="000000"/>
            </a:solidFill>
            <a:prstDash val="sysDot"/>
            <a:miter lim="800000"/>
            <a:headEnd/>
            <a:tailEnd type="triangle" w="med" len="med"/>
          </a:ln>
        </p:spPr>
      </p:cxnSp>
      <p:cxnSp>
        <p:nvCxnSpPr>
          <p:cNvPr id="73760" name="AutoShape 31"/>
          <p:cNvCxnSpPr>
            <a:cxnSpLocks noChangeShapeType="1"/>
          </p:cNvCxnSpPr>
          <p:nvPr/>
        </p:nvCxnSpPr>
        <p:spPr bwMode="auto">
          <a:xfrm flipH="1" flipV="1">
            <a:off x="7486650" y="4710113"/>
            <a:ext cx="455613" cy="928687"/>
          </a:xfrm>
          <a:prstGeom prst="straightConnector1">
            <a:avLst/>
          </a:prstGeom>
          <a:noFill/>
          <a:ln w="9360">
            <a:solidFill>
              <a:srgbClr val="000000"/>
            </a:solidFill>
            <a:prstDash val="sysDot"/>
            <a:miter lim="800000"/>
            <a:headEnd/>
            <a:tailEnd type="triangle" w="med" len="med"/>
          </a:ln>
        </p:spPr>
      </p:cxnSp>
      <p:cxnSp>
        <p:nvCxnSpPr>
          <p:cNvPr id="73761" name="AutoShape 32"/>
          <p:cNvCxnSpPr>
            <a:cxnSpLocks noChangeShapeType="1"/>
          </p:cNvCxnSpPr>
          <p:nvPr/>
        </p:nvCxnSpPr>
        <p:spPr bwMode="auto">
          <a:xfrm flipH="1" flipV="1">
            <a:off x="7104063" y="4708525"/>
            <a:ext cx="838200" cy="930275"/>
          </a:xfrm>
          <a:prstGeom prst="straightConnector1">
            <a:avLst/>
          </a:prstGeom>
          <a:noFill/>
          <a:ln w="9360">
            <a:solidFill>
              <a:srgbClr val="000000"/>
            </a:solidFill>
            <a:prstDash val="sysDot"/>
            <a:miter lim="800000"/>
            <a:headEnd/>
            <a:tailEnd type="triangle" w="med" len="med"/>
          </a:ln>
        </p:spPr>
      </p:cxnSp>
      <p:cxnSp>
        <p:nvCxnSpPr>
          <p:cNvPr id="73762" name="AutoShape 33"/>
          <p:cNvCxnSpPr>
            <a:cxnSpLocks noChangeShapeType="1"/>
          </p:cNvCxnSpPr>
          <p:nvPr/>
        </p:nvCxnSpPr>
        <p:spPr bwMode="auto">
          <a:xfrm flipH="1" flipV="1">
            <a:off x="6546850" y="4733925"/>
            <a:ext cx="1395413" cy="904875"/>
          </a:xfrm>
          <a:prstGeom prst="straightConnector1">
            <a:avLst/>
          </a:prstGeom>
          <a:noFill/>
          <a:ln w="9360">
            <a:solidFill>
              <a:srgbClr val="000000"/>
            </a:solidFill>
            <a:prstDash val="sysDot"/>
            <a:miter lim="800000"/>
            <a:headEnd/>
            <a:tailEnd type="triangle" w="med" len="med"/>
          </a:ln>
        </p:spPr>
      </p:cxnSp>
      <p:sp>
        <p:nvSpPr>
          <p:cNvPr id="73763" name="Text Box 34"/>
          <p:cNvSpPr txBox="1">
            <a:spLocks noChangeArrowheads="1"/>
          </p:cNvSpPr>
          <p:nvPr/>
        </p:nvSpPr>
        <p:spPr bwMode="auto">
          <a:xfrm>
            <a:off x="6370638" y="4221163"/>
            <a:ext cx="2230437" cy="304800"/>
          </a:xfrm>
          <a:prstGeom prst="rect">
            <a:avLst/>
          </a:prstGeom>
          <a:noFill/>
          <a:ln w="9525">
            <a:noFill/>
            <a:round/>
            <a:headEnd/>
            <a:tailEnd/>
          </a:ln>
        </p:spPr>
        <p:txBody>
          <a:bodyPr wrap="none" lIns="90000" tIns="46800" rIns="90000" bIns="46800">
            <a:prstTxWarp prst="textNoShape">
              <a:avLst/>
            </a:prstTxWarp>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a:solidFill>
                  <a:srgbClr val="000000"/>
                </a:solidFill>
              </a:rPr>
              <a:t>Links back to original data</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Text Box 1"/>
          <p:cNvSpPr txBox="1">
            <a:spLocks noChangeArrowheads="1"/>
          </p:cNvSpPr>
          <p:nvPr/>
        </p:nvSpPr>
        <p:spPr bwMode="auto">
          <a:xfrm>
            <a:off x="857250" y="2205038"/>
            <a:ext cx="5399088" cy="1366837"/>
          </a:xfrm>
          <a:prstGeom prst="rect">
            <a:avLst/>
          </a:prstGeom>
          <a:noFill/>
          <a:ln w="9525">
            <a:noFill/>
            <a:round/>
            <a:headEnd/>
            <a:tailEnd/>
          </a:ln>
        </p:spPr>
        <p:txBody>
          <a:bodyPr lIns="0" tIns="0" rIns="0" bIns="0">
            <a:prstTxWarp prst="textNoShape">
              <a:avLst/>
            </a:prstTxWarp>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000">
                <a:solidFill>
                  <a:srgbClr val="FFFFFF"/>
                </a:solidFill>
              </a:rPr>
              <a:t>The future of the past:</a:t>
            </a:r>
            <a:r>
              <a:rPr lang="en-US" sz="3200">
                <a:solidFill>
                  <a:srgbClr val="FFFFFF"/>
                </a:solidFill>
              </a:rPr>
              <a:t> CLAROS</a:t>
            </a:r>
          </a:p>
        </p:txBody>
      </p:sp>
      <p:sp>
        <p:nvSpPr>
          <p:cNvPr id="39939" name="Text Box 2"/>
          <p:cNvSpPr txBox="1">
            <a:spLocks noChangeArrowheads="1"/>
          </p:cNvSpPr>
          <p:nvPr/>
        </p:nvSpPr>
        <p:spPr bwMode="auto">
          <a:xfrm>
            <a:off x="857250" y="3643313"/>
            <a:ext cx="5470525" cy="1676400"/>
          </a:xfrm>
          <a:prstGeom prst="rect">
            <a:avLst/>
          </a:prstGeom>
          <a:noFill/>
          <a:ln w="9525">
            <a:noFill/>
            <a:round/>
            <a:headEnd/>
            <a:tailEnd/>
          </a:ln>
        </p:spPr>
        <p:txBody>
          <a:bodyPr lIns="0" tIns="0" rIns="0" bIns="0">
            <a:prstTxWarp prst="textNoShape">
              <a:avLst/>
            </a:prstTxWarp>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000">
              <a:solidFill>
                <a:srgbClr val="FFFFFF"/>
              </a:solidFill>
            </a:endParaRPr>
          </a:p>
          <a:p>
            <a:pPr>
              <a:lnSpc>
                <a:spcPts val="18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1800">
              <a:solidFill>
                <a:srgbClr val="FFFFFF"/>
              </a:solidFill>
            </a:endParaRPr>
          </a:p>
          <a:p>
            <a:pPr>
              <a:lnSpc>
                <a:spcPts val="18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800">
                <a:solidFill>
                  <a:srgbClr val="FFFFFF"/>
                </a:solidFill>
              </a:rPr>
              <a:t>Donna Kurtz, Beazley Archivist and Professor of Classical Art, Faculty of Classics</a:t>
            </a:r>
          </a:p>
          <a:p>
            <a:pPr>
              <a:lnSpc>
                <a:spcPts val="18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1800">
              <a:solidFill>
                <a:srgbClr val="FFFFFF"/>
              </a:solidFill>
            </a:endParaRPr>
          </a:p>
          <a:p>
            <a:pPr>
              <a:lnSpc>
                <a:spcPts val="18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1800">
              <a:solidFill>
                <a:srgbClr val="FFFFFF"/>
              </a:solidFill>
            </a:endParaRPr>
          </a:p>
        </p:txBody>
      </p:sp>
      <p:sp>
        <p:nvSpPr>
          <p:cNvPr id="39940" name="Text Box 3"/>
          <p:cNvSpPr txBox="1">
            <a:spLocks noChangeArrowheads="1"/>
          </p:cNvSpPr>
          <p:nvPr/>
        </p:nvSpPr>
        <p:spPr bwMode="auto">
          <a:xfrm>
            <a:off x="914400" y="6096000"/>
            <a:ext cx="1905000" cy="457200"/>
          </a:xfrm>
          <a:prstGeom prst="rect">
            <a:avLst/>
          </a:prstGeom>
          <a:noFill/>
          <a:ln w="9525">
            <a:noFill/>
            <a:round/>
            <a:headEnd/>
            <a:tailEnd/>
          </a:ln>
        </p:spPr>
        <p:txBody>
          <a:bodyPr lIns="90000" tIns="46800" rIns="90000" bIns="46800">
            <a:prstTxWarp prst="textNoShape">
              <a:avLst/>
            </a:prstTxWarp>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400">
                <a:solidFill>
                  <a:srgbClr val="FFFFFF"/>
                </a:solidFill>
              </a:rPr>
              <a:t>28 August, 2009</a:t>
            </a:r>
          </a:p>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400">
                <a:solidFill>
                  <a:srgbClr val="FFFFFF"/>
                </a:solidFill>
              </a:rPr>
              <a:t>Berlin</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5778" name="Rectangle 1"/>
          <p:cNvSpPr>
            <a:spLocks noChangeArrowheads="1"/>
          </p:cNvSpPr>
          <p:nvPr/>
        </p:nvSpPr>
        <p:spPr bwMode="auto">
          <a:xfrm>
            <a:off x="685800" y="287338"/>
            <a:ext cx="7772400" cy="935037"/>
          </a:xfrm>
          <a:prstGeom prst="rect">
            <a:avLst/>
          </a:prstGeom>
          <a:noFill/>
          <a:ln w="9525">
            <a:noFill/>
            <a:round/>
            <a:headEnd/>
            <a:tailEnd/>
          </a:ln>
        </p:spPr>
        <p:txBody>
          <a:bodyPr lIns="0" tIns="0" rIns="0" bIns="0">
            <a:prstTxWarp prst="textNoShape">
              <a:avLst/>
            </a:prstTxWarp>
          </a:bodyPr>
          <a:lstStyle/>
          <a:p>
            <a:pPr algn="ctr">
              <a:lnSpc>
                <a:spcPts val="365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000000"/>
                </a:solidFill>
              </a:rPr>
              <a:t>Arachne</a:t>
            </a:r>
          </a:p>
        </p:txBody>
      </p:sp>
      <p:sp>
        <p:nvSpPr>
          <p:cNvPr id="75779" name="Text Box 2"/>
          <p:cNvSpPr txBox="1">
            <a:spLocks noChangeArrowheads="1"/>
          </p:cNvSpPr>
          <p:nvPr/>
        </p:nvSpPr>
        <p:spPr bwMode="auto">
          <a:xfrm>
            <a:off x="457200" y="914400"/>
            <a:ext cx="7848600" cy="4953000"/>
          </a:xfrm>
          <a:prstGeom prst="rect">
            <a:avLst/>
          </a:prstGeom>
          <a:noFill/>
          <a:ln w="9525">
            <a:noFill/>
            <a:round/>
            <a:headEnd/>
            <a:tailEnd/>
          </a:ln>
        </p:spPr>
        <p:txBody>
          <a:bodyPr lIns="81720" tIns="60120" rIns="81720" bIns="40680">
            <a:prstTxWarp prst="textNoShape">
              <a:avLst/>
            </a:prstTxWarp>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de-DE" sz="1800">
              <a:solidFill>
                <a:srgbClr val="000000"/>
              </a:solidFill>
            </a:endParaRPr>
          </a:p>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1800">
              <a:solidFill>
                <a:srgbClr val="000000"/>
              </a:solidFill>
            </a:endParaRPr>
          </a:p>
          <a:p>
            <a:pPr marL="384175" lvl="1" indent="-193675">
              <a:spcBef>
                <a:spcPts val="450"/>
              </a:spcBef>
              <a:buSzPct val="45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Arachne: Central object database of the German Archaeological Institute = DAI</a:t>
            </a:r>
            <a:br>
              <a:rPr lang="en-GB" sz="1800">
                <a:solidFill>
                  <a:srgbClr val="000000"/>
                </a:solidFill>
              </a:rPr>
            </a:br>
            <a:endParaRPr lang="en-GB" sz="1800">
              <a:solidFill>
                <a:srgbClr val="000000"/>
              </a:solidFill>
            </a:endParaRPr>
          </a:p>
          <a:p>
            <a:pPr marL="384175" lvl="1" indent="-193675">
              <a:buSzPct val="45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de-DE" sz="1800">
                <a:solidFill>
                  <a:srgbClr val="000000"/>
                </a:solidFill>
              </a:rPr>
              <a:t>200.000 images of Arachnes 500.000 belong to DAI</a:t>
            </a:r>
            <a:br>
              <a:rPr lang="de-DE" sz="1800">
                <a:solidFill>
                  <a:srgbClr val="000000"/>
                </a:solidFill>
              </a:rPr>
            </a:br>
            <a:endParaRPr lang="de-DE" sz="1800">
              <a:solidFill>
                <a:srgbClr val="000000"/>
              </a:solidFill>
            </a:endParaRPr>
          </a:p>
          <a:p>
            <a:pPr marL="384175" lvl="1" indent="-193675">
              <a:buSzPct val="45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de-DE" sz="1800">
                <a:solidFill>
                  <a:srgbClr val="000000"/>
                </a:solidFill>
              </a:rPr>
              <a:t>They come from research projects and ...</a:t>
            </a:r>
            <a:br>
              <a:rPr lang="de-DE" sz="1800">
                <a:solidFill>
                  <a:srgbClr val="000000"/>
                </a:solidFill>
              </a:rPr>
            </a:br>
            <a:endParaRPr lang="de-DE" sz="1800">
              <a:solidFill>
                <a:srgbClr val="000000"/>
              </a:solidFill>
            </a:endParaRPr>
          </a:p>
          <a:p>
            <a:pPr marL="384175" lvl="1" indent="-193675">
              <a:buSzPct val="45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de-DE" sz="1800">
                <a:solidFill>
                  <a:srgbClr val="000000"/>
                </a:solidFill>
              </a:rPr>
              <a:t>... digital administration work</a:t>
            </a:r>
            <a:br>
              <a:rPr lang="de-DE" sz="1800">
                <a:solidFill>
                  <a:srgbClr val="000000"/>
                </a:solidFill>
              </a:rPr>
            </a:br>
            <a:endParaRPr lang="de-DE" sz="1800">
              <a:solidFill>
                <a:srgbClr val="000000"/>
              </a:solidFill>
            </a:endParaRPr>
          </a:p>
          <a:p>
            <a:pPr marL="384175" lvl="1" indent="-193675">
              <a:buSzPct val="45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de-DE" sz="1800">
                <a:solidFill>
                  <a:srgbClr val="000000"/>
                </a:solidFill>
              </a:rPr>
              <a:t>DAI requires use of CIDOC-CRM as standard in its digital projects</a:t>
            </a:r>
            <a:br>
              <a:rPr lang="de-DE" sz="1800">
                <a:solidFill>
                  <a:srgbClr val="000000"/>
                </a:solidFill>
              </a:rPr>
            </a:br>
            <a:endParaRPr lang="de-DE" sz="1800">
              <a:solidFill>
                <a:srgbClr val="000000"/>
              </a:solidFill>
            </a:endParaRPr>
          </a:p>
          <a:p>
            <a:pPr marL="384175" lvl="1" indent="-193675">
              <a:buSzPct val="45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de-DE" sz="1800">
                <a:solidFill>
                  <a:srgbClr val="000000"/>
                </a:solidFill>
              </a:rPr>
              <a:t>Unparalleled scientific ressources: DAI and CLAROS make interoperability in Archaeology become a relevant reality </a:t>
            </a:r>
            <a:br>
              <a:rPr lang="de-DE" sz="1800">
                <a:solidFill>
                  <a:srgbClr val="000000"/>
                </a:solidFill>
              </a:rPr>
            </a:br>
            <a:endParaRPr lang="de-DE" sz="1800">
              <a:solidFill>
                <a:srgbClr val="000000"/>
              </a:solidFill>
            </a:endParaRPr>
          </a:p>
          <a:p>
            <a:pPr marL="384175" lvl="1" indent="-193675">
              <a:buSzPct val="45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de-DE" sz="1800">
                <a:solidFill>
                  <a:srgbClr val="000000"/>
                </a:solidFill>
              </a:rPr>
              <a:t>... where the rubber hits the road</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Text Box 1"/>
          <p:cNvSpPr txBox="1">
            <a:spLocks noChangeArrowheads="1"/>
          </p:cNvSpPr>
          <p:nvPr/>
        </p:nvSpPr>
        <p:spPr bwMode="auto">
          <a:xfrm>
            <a:off x="685800" y="285750"/>
            <a:ext cx="7772400" cy="979488"/>
          </a:xfrm>
          <a:prstGeom prst="rect">
            <a:avLst/>
          </a:prstGeom>
          <a:noFill/>
          <a:ln w="9525">
            <a:noFill/>
            <a:round/>
            <a:headEnd/>
            <a:tailEnd/>
          </a:ln>
        </p:spPr>
        <p:txBody>
          <a:bodyPr lIns="90000" tIns="46800" rIns="90000" bIns="46800" anchor="ctr">
            <a:prstTxWarp prst="textNoShape">
              <a:avLst/>
            </a:prstTxWarp>
          </a:bodyPr>
          <a:lstStyle/>
          <a:p>
            <a:pPr>
              <a:lnSpc>
                <a:spcPts val="36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3200">
                <a:solidFill>
                  <a:srgbClr val="002147"/>
                </a:solidFill>
              </a:rPr>
              <a:t>Ideas are a Dime a Dozen</a:t>
            </a:r>
          </a:p>
        </p:txBody>
      </p:sp>
      <p:pic>
        <p:nvPicPr>
          <p:cNvPr id="77827" name="Picture 2"/>
          <p:cNvPicPr>
            <a:picLocks noChangeAspect="1" noChangeArrowheads="1"/>
          </p:cNvPicPr>
          <p:nvPr/>
        </p:nvPicPr>
        <p:blipFill>
          <a:blip r:embed="rId3"/>
          <a:srcRect/>
          <a:stretch>
            <a:fillRect/>
          </a:stretch>
        </p:blipFill>
        <p:spPr bwMode="auto">
          <a:xfrm>
            <a:off x="0" y="1524000"/>
            <a:ext cx="9155113" cy="5334000"/>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9874" name="Text Box 1"/>
          <p:cNvSpPr txBox="1">
            <a:spLocks noChangeArrowheads="1"/>
          </p:cNvSpPr>
          <p:nvPr/>
        </p:nvSpPr>
        <p:spPr bwMode="auto">
          <a:xfrm>
            <a:off x="685800" y="285750"/>
            <a:ext cx="7772400" cy="979488"/>
          </a:xfrm>
          <a:prstGeom prst="rect">
            <a:avLst/>
          </a:prstGeom>
          <a:noFill/>
          <a:ln w="9525">
            <a:noFill/>
            <a:round/>
            <a:headEnd/>
            <a:tailEnd/>
          </a:ln>
        </p:spPr>
        <p:txBody>
          <a:bodyPr lIns="90000" tIns="46800" rIns="90000" bIns="46800" anchor="ctr">
            <a:prstTxWarp prst="textNoShape">
              <a:avLst/>
            </a:prstTxWarp>
          </a:bodyPr>
          <a:lstStyle/>
          <a:p>
            <a:pPr>
              <a:lnSpc>
                <a:spcPts val="36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3200">
                <a:solidFill>
                  <a:srgbClr val="002147"/>
                </a:solidFill>
              </a:rPr>
              <a:t>Putting it Into Practice</a:t>
            </a:r>
          </a:p>
        </p:txBody>
      </p:sp>
      <p:pic>
        <p:nvPicPr>
          <p:cNvPr id="79875" name="Picture 2"/>
          <p:cNvPicPr>
            <a:picLocks noChangeAspect="1" noChangeArrowheads="1"/>
          </p:cNvPicPr>
          <p:nvPr/>
        </p:nvPicPr>
        <p:blipFill>
          <a:blip r:embed="rId3"/>
          <a:srcRect/>
          <a:stretch>
            <a:fillRect/>
          </a:stretch>
        </p:blipFill>
        <p:spPr bwMode="auto">
          <a:xfrm>
            <a:off x="0" y="1676400"/>
            <a:ext cx="6330950" cy="4038600"/>
          </a:xfrm>
          <a:prstGeom prst="rect">
            <a:avLst/>
          </a:prstGeom>
          <a:noFill/>
          <a:ln w="9525">
            <a:noFill/>
            <a:round/>
            <a:headEnd/>
            <a:tailEnd/>
          </a:ln>
        </p:spPr>
      </p:pic>
      <p:sp>
        <p:nvSpPr>
          <p:cNvPr id="79876" name="Text Box 3"/>
          <p:cNvSpPr txBox="1">
            <a:spLocks noChangeArrowheads="1"/>
          </p:cNvSpPr>
          <p:nvPr/>
        </p:nvSpPr>
        <p:spPr bwMode="auto">
          <a:xfrm>
            <a:off x="6553200" y="1524000"/>
            <a:ext cx="2441575" cy="4025900"/>
          </a:xfrm>
          <a:prstGeom prst="rect">
            <a:avLst/>
          </a:prstGeom>
          <a:noFill/>
          <a:ln w="9525">
            <a:noFill/>
            <a:round/>
            <a:headEnd/>
            <a:tailEnd/>
          </a:ln>
        </p:spPr>
        <p:txBody>
          <a:bodyPr lIns="0" tIns="0" rIns="0" bIns="0">
            <a:prstTxWarp prst="textNoShape">
              <a:avLst/>
            </a:prstTxWarp>
          </a:bodyPr>
          <a:lstStyle/>
          <a:p>
            <a:pPr marL="276225" indent="-276225">
              <a:buClr>
                <a:srgbClr val="002147"/>
              </a:buClr>
              <a:buSzPct val="80000"/>
              <a:buFont typeface="Wingdings" charset="2"/>
              <a:buChar char=""/>
              <a:tabLst>
                <a:tab pos="276225" algn="l"/>
                <a:tab pos="723900" algn="l"/>
                <a:tab pos="1173163" algn="l"/>
                <a:tab pos="1622425" algn="l"/>
                <a:tab pos="2071688" algn="l"/>
                <a:tab pos="2520950" algn="l"/>
                <a:tab pos="2970213" algn="l"/>
                <a:tab pos="3419475" algn="l"/>
                <a:tab pos="3868738" algn="l"/>
                <a:tab pos="4318000" algn="l"/>
                <a:tab pos="4767263" algn="l"/>
                <a:tab pos="5216525" algn="l"/>
                <a:tab pos="5665788" algn="l"/>
                <a:tab pos="6115050" algn="l"/>
                <a:tab pos="6564313" algn="l"/>
                <a:tab pos="7013575" algn="l"/>
                <a:tab pos="7462838" algn="l"/>
                <a:tab pos="7912100" algn="l"/>
                <a:tab pos="8361363" algn="l"/>
                <a:tab pos="8810625" algn="l"/>
                <a:tab pos="9259888" algn="l"/>
              </a:tabLst>
            </a:pPr>
            <a:r>
              <a:rPr lang="en-US" sz="2000">
                <a:solidFill>
                  <a:srgbClr val="000000"/>
                </a:solidFill>
              </a:rPr>
              <a:t>Exploring contexts within Arachne and beyond.</a:t>
            </a:r>
          </a:p>
          <a:p>
            <a:pPr marL="276225" indent="-276225">
              <a:buClr>
                <a:srgbClr val="002147"/>
              </a:buClr>
              <a:buSzPct val="80000"/>
              <a:buFont typeface="Wingdings" charset="2"/>
              <a:buChar char=""/>
              <a:tabLst>
                <a:tab pos="276225" algn="l"/>
                <a:tab pos="723900" algn="l"/>
                <a:tab pos="1173163" algn="l"/>
                <a:tab pos="1622425" algn="l"/>
                <a:tab pos="2071688" algn="l"/>
                <a:tab pos="2520950" algn="l"/>
                <a:tab pos="2970213" algn="l"/>
                <a:tab pos="3419475" algn="l"/>
                <a:tab pos="3868738" algn="l"/>
                <a:tab pos="4318000" algn="l"/>
                <a:tab pos="4767263" algn="l"/>
                <a:tab pos="5216525" algn="l"/>
                <a:tab pos="5665788" algn="l"/>
                <a:tab pos="6115050" algn="l"/>
                <a:tab pos="6564313" algn="l"/>
                <a:tab pos="7013575" algn="l"/>
                <a:tab pos="7462838" algn="l"/>
                <a:tab pos="7912100" algn="l"/>
                <a:tab pos="8361363" algn="l"/>
                <a:tab pos="8810625" algn="l"/>
                <a:tab pos="9259888" algn="l"/>
              </a:tabLst>
            </a:pPr>
            <a:r>
              <a:rPr lang="en-US" sz="2000">
                <a:solidFill>
                  <a:srgbClr val="000000"/>
                </a:solidFill>
              </a:rPr>
              <a:t>Purposeful and strategic collaborations.</a:t>
            </a:r>
          </a:p>
          <a:p>
            <a:pPr marL="276225" indent="-276225">
              <a:buClr>
                <a:srgbClr val="002147"/>
              </a:buClr>
              <a:buSzPct val="80000"/>
              <a:buFont typeface="Wingdings" charset="2"/>
              <a:buChar char=""/>
              <a:tabLst>
                <a:tab pos="276225" algn="l"/>
                <a:tab pos="723900" algn="l"/>
                <a:tab pos="1173163" algn="l"/>
                <a:tab pos="1622425" algn="l"/>
                <a:tab pos="2071688" algn="l"/>
                <a:tab pos="2520950" algn="l"/>
                <a:tab pos="2970213" algn="l"/>
                <a:tab pos="3419475" algn="l"/>
                <a:tab pos="3868738" algn="l"/>
                <a:tab pos="4318000" algn="l"/>
                <a:tab pos="4767263" algn="l"/>
                <a:tab pos="5216525" algn="l"/>
                <a:tab pos="5665788" algn="l"/>
                <a:tab pos="6115050" algn="l"/>
                <a:tab pos="6564313" algn="l"/>
                <a:tab pos="7013575" algn="l"/>
                <a:tab pos="7462838" algn="l"/>
                <a:tab pos="7912100" algn="l"/>
                <a:tab pos="8361363" algn="l"/>
                <a:tab pos="8810625" algn="l"/>
                <a:tab pos="9259888" algn="l"/>
              </a:tabLst>
            </a:pPr>
            <a:r>
              <a:rPr lang="en-US" sz="2000">
                <a:solidFill>
                  <a:srgbClr val="000000"/>
                </a:solidFill>
              </a:rPr>
              <a:t>Texts and objects integrated, Arachne and Perseus.</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81922" name="Group 1"/>
          <p:cNvGrpSpPr>
            <a:grpSpLocks/>
          </p:cNvGrpSpPr>
          <p:nvPr/>
        </p:nvGrpSpPr>
        <p:grpSpPr bwMode="auto">
          <a:xfrm>
            <a:off x="192088" y="1420813"/>
            <a:ext cx="2297112" cy="2376487"/>
            <a:chOff x="121" y="895"/>
            <a:chExt cx="1447" cy="1497"/>
          </a:xfrm>
        </p:grpSpPr>
        <p:pic>
          <p:nvPicPr>
            <p:cNvPr id="81933" name="Picture 2"/>
            <p:cNvPicPr>
              <a:picLocks noChangeAspect="1" noChangeArrowheads="1"/>
            </p:cNvPicPr>
            <p:nvPr/>
          </p:nvPicPr>
          <p:blipFill>
            <a:blip r:embed="rId3"/>
            <a:srcRect/>
            <a:stretch>
              <a:fillRect/>
            </a:stretch>
          </p:blipFill>
          <p:spPr bwMode="auto">
            <a:xfrm>
              <a:off x="121" y="895"/>
              <a:ext cx="1448" cy="1498"/>
            </a:xfrm>
            <a:prstGeom prst="rect">
              <a:avLst/>
            </a:prstGeom>
            <a:noFill/>
            <a:ln w="9525">
              <a:noFill/>
              <a:round/>
              <a:headEnd/>
              <a:tailEnd/>
            </a:ln>
          </p:spPr>
        </p:pic>
        <p:pic>
          <p:nvPicPr>
            <p:cNvPr id="81934" name="Picture 3"/>
            <p:cNvPicPr>
              <a:picLocks noChangeAspect="1" noChangeArrowheads="1"/>
            </p:cNvPicPr>
            <p:nvPr/>
          </p:nvPicPr>
          <p:blipFill>
            <a:blip r:embed="rId4"/>
            <a:srcRect/>
            <a:stretch>
              <a:fillRect/>
            </a:stretch>
          </p:blipFill>
          <p:spPr bwMode="auto">
            <a:xfrm>
              <a:off x="616" y="1225"/>
              <a:ext cx="643" cy="894"/>
            </a:xfrm>
            <a:prstGeom prst="rect">
              <a:avLst/>
            </a:prstGeom>
            <a:noFill/>
            <a:ln w="9525">
              <a:noFill/>
              <a:round/>
              <a:headEnd/>
              <a:tailEnd/>
            </a:ln>
          </p:spPr>
        </p:pic>
      </p:grpSp>
      <p:sp>
        <p:nvSpPr>
          <p:cNvPr id="81923" name="Text Box 4"/>
          <p:cNvSpPr txBox="1">
            <a:spLocks noChangeArrowheads="1"/>
          </p:cNvSpPr>
          <p:nvPr/>
        </p:nvSpPr>
        <p:spPr bwMode="auto">
          <a:xfrm>
            <a:off x="0" y="868363"/>
            <a:ext cx="2819400" cy="398462"/>
          </a:xfrm>
          <a:prstGeom prst="rect">
            <a:avLst/>
          </a:prstGeom>
          <a:noFill/>
          <a:ln w="9525">
            <a:noFill/>
            <a:round/>
            <a:headEnd/>
            <a:tailEnd/>
          </a:ln>
        </p:spPr>
        <p:txBody>
          <a:bodyPr lIns="90000" tIns="46800" rIns="90000" bIns="46800">
            <a:prstTxWarp prst="textNoShape">
              <a:avLst/>
            </a:prstTxWarp>
            <a:spAutoFit/>
          </a:bodyPr>
          <a:lstStyle/>
          <a:p>
            <a:pPr algn="ctr">
              <a:spcBef>
                <a:spcPts val="12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00CC"/>
                </a:solidFill>
              </a:rPr>
              <a:t>Visually defined query</a:t>
            </a:r>
          </a:p>
        </p:txBody>
      </p:sp>
      <p:sp>
        <p:nvSpPr>
          <p:cNvPr id="81924" name="Text Box 5"/>
          <p:cNvSpPr txBox="1">
            <a:spLocks noChangeArrowheads="1"/>
          </p:cNvSpPr>
          <p:nvPr/>
        </p:nvSpPr>
        <p:spPr bwMode="auto">
          <a:xfrm>
            <a:off x="222250" y="4038600"/>
            <a:ext cx="2438400" cy="520700"/>
          </a:xfrm>
          <a:prstGeom prst="rect">
            <a:avLst/>
          </a:prstGeom>
          <a:noFill/>
          <a:ln w="9525">
            <a:noFill/>
            <a:round/>
            <a:headEnd/>
            <a:tailEnd/>
          </a:ln>
        </p:spPr>
        <p:txBody>
          <a:bodyPr lIns="90000" tIns="46800" rIns="90000" bIns="46800">
            <a:prstTxWarp prst="textNoShape">
              <a:avLst/>
            </a:prstTxWarp>
            <a:spAutoFit/>
          </a:bodyPr>
          <a:lstStyle/>
          <a:p>
            <a:pPr algn="ctr">
              <a:spcBef>
                <a:spcPts val="1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800">
                <a:solidFill>
                  <a:srgbClr val="0000CC"/>
                </a:solidFill>
              </a:rPr>
              <a:t>What is this?</a:t>
            </a:r>
          </a:p>
        </p:txBody>
      </p:sp>
      <p:grpSp>
        <p:nvGrpSpPr>
          <p:cNvPr id="3" name="Group 6"/>
          <p:cNvGrpSpPr>
            <a:grpSpLocks/>
          </p:cNvGrpSpPr>
          <p:nvPr/>
        </p:nvGrpSpPr>
        <p:grpSpPr bwMode="auto">
          <a:xfrm>
            <a:off x="2790825" y="1651000"/>
            <a:ext cx="5686425" cy="1571625"/>
            <a:chOff x="1758" y="1040"/>
            <a:chExt cx="3582" cy="990"/>
          </a:xfrm>
        </p:grpSpPr>
        <p:sp>
          <p:nvSpPr>
            <p:cNvPr id="81929" name="AutoShape 7"/>
            <p:cNvSpPr>
              <a:spLocks noChangeArrowheads="1"/>
            </p:cNvSpPr>
            <p:nvPr/>
          </p:nvSpPr>
          <p:spPr bwMode="auto">
            <a:xfrm>
              <a:off x="2300" y="1215"/>
              <a:ext cx="705" cy="816"/>
            </a:xfrm>
            <a:prstGeom prst="can">
              <a:avLst>
                <a:gd name="adj" fmla="val 24998"/>
              </a:avLst>
            </a:prstGeom>
            <a:solidFill>
              <a:srgbClr val="BBE0E3"/>
            </a:solidFill>
            <a:ln w="25560">
              <a:solidFill>
                <a:srgbClr val="89A4A7"/>
              </a:solidFill>
              <a:miter lim="800000"/>
              <a:headEnd/>
              <a:tailEnd/>
            </a:ln>
          </p:spPr>
          <p:txBody>
            <a:bodyPr lIns="90000" tIns="46800" rIns="90000" bIns="46800" anchor="ctr">
              <a:prstTxWarp prst="textNoShape">
                <a:avLst/>
              </a:prstTxWarp>
            </a:bodyPr>
            <a:lstStyle/>
            <a:p>
              <a:pPr algn="ct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FFFFFF"/>
                  </a:solidFill>
                </a:rPr>
                <a:t>Data</a:t>
              </a:r>
            </a:p>
          </p:txBody>
        </p:sp>
        <p:sp>
          <p:nvSpPr>
            <p:cNvPr id="81930" name="AutoShape 8"/>
            <p:cNvSpPr>
              <a:spLocks noChangeArrowheads="1"/>
            </p:cNvSpPr>
            <p:nvPr/>
          </p:nvSpPr>
          <p:spPr bwMode="auto">
            <a:xfrm>
              <a:off x="1758" y="1475"/>
              <a:ext cx="318" cy="227"/>
            </a:xfrm>
            <a:prstGeom prst="rightArrow">
              <a:avLst>
                <a:gd name="adj1" fmla="val 50000"/>
                <a:gd name="adj2" fmla="val 35022"/>
              </a:avLst>
            </a:prstGeom>
            <a:solidFill>
              <a:srgbClr val="FF0000"/>
            </a:solidFill>
            <a:ln w="9360">
              <a:solidFill>
                <a:srgbClr val="FF0000"/>
              </a:solidFill>
              <a:miter lim="800000"/>
              <a:headEnd/>
              <a:tailEnd/>
            </a:ln>
          </p:spPr>
          <p:txBody>
            <a:bodyPr wrap="none" anchor="ctr">
              <a:prstTxWarp prst="textNoShape">
                <a:avLst/>
              </a:prstTxWarp>
            </a:bodyPr>
            <a:lstStyle/>
            <a:p>
              <a:endParaRPr lang="en-US"/>
            </a:p>
          </p:txBody>
        </p:sp>
        <p:sp>
          <p:nvSpPr>
            <p:cNvPr id="81931" name="Text Box 9"/>
            <p:cNvSpPr txBox="1">
              <a:spLocks noChangeArrowheads="1"/>
            </p:cNvSpPr>
            <p:nvPr/>
          </p:nvSpPr>
          <p:spPr bwMode="auto">
            <a:xfrm>
              <a:off x="3580" y="1040"/>
              <a:ext cx="1761" cy="328"/>
            </a:xfrm>
            <a:prstGeom prst="rect">
              <a:avLst/>
            </a:prstGeom>
            <a:noFill/>
            <a:ln w="9525">
              <a:noFill/>
              <a:round/>
              <a:headEnd/>
              <a:tailEnd/>
            </a:ln>
          </p:spPr>
          <p:txBody>
            <a:bodyPr lIns="90000" tIns="46800" rIns="90000" bIns="46800">
              <a:prstTxWarp prst="textNoShape">
                <a:avLst/>
              </a:prstTxWarp>
              <a:spAutoFit/>
            </a:bodyPr>
            <a:lstStyle/>
            <a:p>
              <a:pPr algn="ctr">
                <a:spcBef>
                  <a:spcPts val="1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800">
                  <a:solidFill>
                    <a:srgbClr val="0000CC"/>
                  </a:solidFill>
                </a:rPr>
                <a:t>it is an amphora</a:t>
              </a:r>
            </a:p>
          </p:txBody>
        </p:sp>
        <p:sp>
          <p:nvSpPr>
            <p:cNvPr id="81932" name="AutoShape 10"/>
            <p:cNvSpPr>
              <a:spLocks noChangeArrowheads="1"/>
            </p:cNvSpPr>
            <p:nvPr/>
          </p:nvSpPr>
          <p:spPr bwMode="auto">
            <a:xfrm>
              <a:off x="3113" y="1484"/>
              <a:ext cx="318" cy="227"/>
            </a:xfrm>
            <a:prstGeom prst="rightArrow">
              <a:avLst>
                <a:gd name="adj1" fmla="val 50000"/>
                <a:gd name="adj2" fmla="val 35022"/>
              </a:avLst>
            </a:prstGeom>
            <a:solidFill>
              <a:srgbClr val="FF0000"/>
            </a:solidFill>
            <a:ln w="9360">
              <a:solidFill>
                <a:srgbClr val="FF0000"/>
              </a:solidFill>
              <a:miter lim="800000"/>
              <a:headEnd/>
              <a:tailEnd/>
            </a:ln>
          </p:spPr>
          <p:txBody>
            <a:bodyPr wrap="none" anchor="ctr">
              <a:prstTxWarp prst="textNoShape">
                <a:avLst/>
              </a:prstTxWarp>
            </a:bodyPr>
            <a:lstStyle/>
            <a:p>
              <a:endParaRPr lang="en-US"/>
            </a:p>
          </p:txBody>
        </p:sp>
      </p:grpSp>
      <p:sp>
        <p:nvSpPr>
          <p:cNvPr id="26635" name="Text Box 11"/>
          <p:cNvSpPr txBox="1">
            <a:spLocks noChangeArrowheads="1"/>
          </p:cNvSpPr>
          <p:nvPr/>
        </p:nvSpPr>
        <p:spPr bwMode="auto">
          <a:xfrm>
            <a:off x="5695950" y="2463800"/>
            <a:ext cx="3448050" cy="825500"/>
          </a:xfrm>
          <a:prstGeom prst="rect">
            <a:avLst/>
          </a:prstGeom>
          <a:noFill/>
          <a:ln w="9525">
            <a:noFill/>
            <a:round/>
            <a:headEnd/>
            <a:tailEnd/>
          </a:ln>
        </p:spPr>
        <p:txBody>
          <a:bodyPr lIns="90000" tIns="46800" rIns="90000" bIns="46800">
            <a:prstTxWarp prst="textNoShape">
              <a:avLst/>
            </a:prstTxWarp>
            <a:spAutoFit/>
          </a:bodyPr>
          <a:lstStyle/>
          <a:p>
            <a:pPr>
              <a:spcBef>
                <a:spcPts val="1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CC"/>
                </a:solidFill>
              </a:rPr>
              <a:t>… and here are similar objects in the archive</a:t>
            </a:r>
          </a:p>
        </p:txBody>
      </p:sp>
      <p:pic>
        <p:nvPicPr>
          <p:cNvPr id="26636" name="Picture 12"/>
          <p:cNvPicPr>
            <a:picLocks noChangeAspect="1" noChangeArrowheads="1"/>
          </p:cNvPicPr>
          <p:nvPr/>
        </p:nvPicPr>
        <p:blipFill>
          <a:blip r:embed="rId5"/>
          <a:srcRect l="11491" t="29184" r="13924" b="4893"/>
          <a:stretch>
            <a:fillRect/>
          </a:stretch>
        </p:blipFill>
        <p:spPr bwMode="auto">
          <a:xfrm>
            <a:off x="5240338" y="3308350"/>
            <a:ext cx="3903662" cy="2497138"/>
          </a:xfrm>
          <a:prstGeom prst="rect">
            <a:avLst/>
          </a:prstGeom>
          <a:noFill/>
          <a:ln w="9525">
            <a:noFill/>
            <a:round/>
            <a:headEnd/>
            <a:tailEnd/>
          </a:ln>
        </p:spPr>
      </p:pic>
      <p:sp>
        <p:nvSpPr>
          <p:cNvPr id="81928" name="Text Box 13"/>
          <p:cNvSpPr txBox="1">
            <a:spLocks noChangeArrowheads="1"/>
          </p:cNvSpPr>
          <p:nvPr/>
        </p:nvSpPr>
        <p:spPr bwMode="auto">
          <a:xfrm>
            <a:off x="685800" y="287338"/>
            <a:ext cx="7772400" cy="974725"/>
          </a:xfrm>
          <a:prstGeom prst="rect">
            <a:avLst/>
          </a:prstGeom>
          <a:noFill/>
          <a:ln w="9525">
            <a:noFill/>
            <a:round/>
            <a:headEnd/>
            <a:tailEnd/>
          </a:ln>
        </p:spPr>
        <p:txBody>
          <a:bodyPr lIns="0" tIns="0" rIns="0" bIns="0">
            <a:prstTxWarp prst="textNoShape">
              <a:avLst/>
            </a:prstTxWarp>
          </a:bodyPr>
          <a:lstStyle/>
          <a:p>
            <a:pPr>
              <a:lnSpc>
                <a:spcPts val="36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002147"/>
                </a:solidFill>
              </a:rPr>
              <a:t>Image Recognition</a:t>
            </a:r>
            <a:br>
              <a:rPr lang="en-GB" sz="3200">
                <a:solidFill>
                  <a:srgbClr val="002147"/>
                </a:solidFill>
              </a:rPr>
            </a:br>
            <a:endParaRPr lang="en-GB" sz="3200">
              <a:solidFill>
                <a:srgbClr val="002147"/>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fill="hold" nodeType="withEffect">
                                  <p:stCondLst>
                                    <p:cond delay="0"/>
                                  </p:stCondLst>
                                  <p:childTnLst>
                                    <p:set>
                                      <p:cBhvr additive="repl">
                                        <p:cTn id="6" dur="1" fill="hold">
                                          <p:stCondLst>
                                            <p:cond delay="0"/>
                                          </p:stCondLst>
                                        </p:cTn>
                                        <p:tgtEl>
                                          <p:spTgt spid="3"/>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26635"/>
                                        </p:tgtEl>
                                        <p:attrNameLst>
                                          <p:attrName>style.visibility</p:attrName>
                                        </p:attrNameLst>
                                      </p:cBhvr>
                                      <p:to>
                                        <p:strVal val="visible"/>
                                      </p:to>
                                    </p:set>
                                  </p:childTnLst>
                                </p:cTn>
                              </p:par>
                              <p:par>
                                <p:cTn id="9" presetID="1" presetClass="entr" fill="hold" nodeType="withEffect">
                                  <p:stCondLst>
                                    <p:cond delay="0"/>
                                  </p:stCondLst>
                                  <p:childTnLst>
                                    <p:set>
                                      <p:cBhvr additive="repl">
                                        <p:cTn id="10" dur="1" fill="hold">
                                          <p:stCondLst>
                                            <p:cond delay="0"/>
                                          </p:stCondLst>
                                        </p:cTn>
                                        <p:tgtEl>
                                          <p:spTgt spid="266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3970" name="Picture 1"/>
          <p:cNvPicPr>
            <a:picLocks noChangeAspect="1" noChangeArrowheads="1"/>
          </p:cNvPicPr>
          <p:nvPr/>
        </p:nvPicPr>
        <p:blipFill>
          <a:blip r:embed="rId3"/>
          <a:srcRect/>
          <a:stretch>
            <a:fillRect/>
          </a:stretch>
        </p:blipFill>
        <p:spPr bwMode="auto">
          <a:xfrm>
            <a:off x="257175" y="1500188"/>
            <a:ext cx="2008188" cy="3300412"/>
          </a:xfrm>
          <a:prstGeom prst="rect">
            <a:avLst/>
          </a:prstGeom>
          <a:noFill/>
          <a:ln w="9525">
            <a:noFill/>
            <a:round/>
            <a:headEnd/>
            <a:tailEnd/>
          </a:ln>
        </p:spPr>
      </p:pic>
      <p:pic>
        <p:nvPicPr>
          <p:cNvPr id="83971" name="Picture 2"/>
          <p:cNvPicPr>
            <a:picLocks noChangeAspect="1" noChangeArrowheads="1"/>
          </p:cNvPicPr>
          <p:nvPr/>
        </p:nvPicPr>
        <p:blipFill>
          <a:blip r:embed="rId4"/>
          <a:srcRect/>
          <a:stretch>
            <a:fillRect/>
          </a:stretch>
        </p:blipFill>
        <p:spPr bwMode="auto">
          <a:xfrm>
            <a:off x="2778125" y="1500188"/>
            <a:ext cx="2008188" cy="3300412"/>
          </a:xfrm>
          <a:prstGeom prst="rect">
            <a:avLst/>
          </a:prstGeom>
          <a:noFill/>
          <a:ln w="9525">
            <a:noFill/>
            <a:round/>
            <a:headEnd/>
            <a:tailEnd/>
          </a:ln>
        </p:spPr>
      </p:pic>
      <p:sp>
        <p:nvSpPr>
          <p:cNvPr id="83972" name="Text Box 3"/>
          <p:cNvSpPr txBox="1">
            <a:spLocks noChangeArrowheads="1"/>
          </p:cNvSpPr>
          <p:nvPr/>
        </p:nvSpPr>
        <p:spPr bwMode="auto">
          <a:xfrm>
            <a:off x="0" y="4868863"/>
            <a:ext cx="7327900" cy="922337"/>
          </a:xfrm>
          <a:prstGeom prst="rect">
            <a:avLst/>
          </a:prstGeom>
          <a:noFill/>
          <a:ln w="9525">
            <a:noFill/>
            <a:round/>
            <a:headEnd/>
            <a:tailEnd/>
          </a:ln>
        </p:spPr>
        <p:txBody>
          <a:bodyPr lIns="90000" tIns="46800" rIns="90000" bIns="46800">
            <a:prstTxWarp prst="textNoShape">
              <a:avLst/>
            </a:prstTxWarp>
            <a:spAutoFit/>
          </a:bodyPr>
          <a:lstStyle/>
          <a:p>
            <a:pPr>
              <a:spcBef>
                <a:spcPts val="1250"/>
              </a:spcBef>
              <a:buClr>
                <a:srgbClr val="0000CC"/>
              </a:buCl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CC"/>
                </a:solidFill>
              </a:rPr>
              <a:t> </a:t>
            </a:r>
            <a:r>
              <a:rPr lang="en-GB" sz="2000">
                <a:solidFill>
                  <a:srgbClr val="0000CC"/>
                </a:solidFill>
              </a:rPr>
              <a:t>No representation of patterns or surface markings</a:t>
            </a:r>
          </a:p>
          <a:p>
            <a:pPr>
              <a:spcBef>
                <a:spcPts val="1250"/>
              </a:spcBef>
              <a:buClr>
                <a:srgbClr val="0000CC"/>
              </a:buCl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00CC"/>
                </a:solidFill>
              </a:rPr>
              <a:t> 100-dimensional “vase shape space”</a:t>
            </a:r>
          </a:p>
        </p:txBody>
      </p:sp>
      <p:pic>
        <p:nvPicPr>
          <p:cNvPr id="83973" name="Picture 4"/>
          <p:cNvPicPr>
            <a:picLocks noChangeAspect="1" noChangeArrowheads="1"/>
          </p:cNvPicPr>
          <p:nvPr/>
        </p:nvPicPr>
        <p:blipFill>
          <a:blip r:embed="rId4"/>
          <a:srcRect/>
          <a:stretch>
            <a:fillRect/>
          </a:stretch>
        </p:blipFill>
        <p:spPr bwMode="auto">
          <a:xfrm>
            <a:off x="5299075" y="1500188"/>
            <a:ext cx="2008188" cy="3300412"/>
          </a:xfrm>
          <a:prstGeom prst="rect">
            <a:avLst/>
          </a:prstGeom>
          <a:noFill/>
          <a:ln w="9525">
            <a:noFill/>
            <a:round/>
            <a:headEnd/>
            <a:tailEnd/>
          </a:ln>
        </p:spPr>
      </p:pic>
      <p:sp>
        <p:nvSpPr>
          <p:cNvPr id="83974" name="Line 5"/>
          <p:cNvSpPr>
            <a:spLocks noChangeShapeType="1"/>
          </p:cNvSpPr>
          <p:nvPr/>
        </p:nvSpPr>
        <p:spPr bwMode="auto">
          <a:xfrm>
            <a:off x="2344738" y="3119438"/>
            <a:ext cx="376237" cy="1587"/>
          </a:xfrm>
          <a:prstGeom prst="line">
            <a:avLst/>
          </a:prstGeom>
          <a:noFill/>
          <a:ln w="25560">
            <a:solidFill>
              <a:srgbClr val="0000FF"/>
            </a:solidFill>
            <a:miter lim="800000"/>
            <a:headEnd/>
            <a:tailEnd type="triangle" w="med" len="med"/>
          </a:ln>
        </p:spPr>
        <p:txBody>
          <a:bodyPr>
            <a:prstTxWarp prst="textNoShape">
              <a:avLst/>
            </a:prstTxWarp>
          </a:bodyPr>
          <a:lstStyle/>
          <a:p>
            <a:endParaRPr lang="en-US"/>
          </a:p>
        </p:txBody>
      </p:sp>
      <p:sp>
        <p:nvSpPr>
          <p:cNvPr id="83975" name="Line 6"/>
          <p:cNvSpPr>
            <a:spLocks noChangeShapeType="1"/>
          </p:cNvSpPr>
          <p:nvPr/>
        </p:nvSpPr>
        <p:spPr bwMode="auto">
          <a:xfrm>
            <a:off x="4846638" y="3119438"/>
            <a:ext cx="376237" cy="1587"/>
          </a:xfrm>
          <a:prstGeom prst="line">
            <a:avLst/>
          </a:prstGeom>
          <a:noFill/>
          <a:ln w="25560">
            <a:solidFill>
              <a:srgbClr val="0000FF"/>
            </a:solidFill>
            <a:miter lim="800000"/>
            <a:headEnd/>
            <a:tailEnd type="triangle" w="med" len="med"/>
          </a:ln>
        </p:spPr>
        <p:txBody>
          <a:bodyPr>
            <a:prstTxWarp prst="textNoShape">
              <a:avLst/>
            </a:prstTxWarp>
          </a:bodyPr>
          <a:lstStyle/>
          <a:p>
            <a:endParaRPr lang="en-US"/>
          </a:p>
        </p:txBody>
      </p:sp>
      <p:sp>
        <p:nvSpPr>
          <p:cNvPr id="83976" name="Line 7"/>
          <p:cNvSpPr>
            <a:spLocks noChangeShapeType="1"/>
          </p:cNvSpPr>
          <p:nvPr/>
        </p:nvSpPr>
        <p:spPr bwMode="auto">
          <a:xfrm>
            <a:off x="6205538" y="1446213"/>
            <a:ext cx="12700" cy="3521075"/>
          </a:xfrm>
          <a:prstGeom prst="line">
            <a:avLst/>
          </a:prstGeom>
          <a:noFill/>
          <a:ln w="25560">
            <a:solidFill>
              <a:srgbClr val="FF0000"/>
            </a:solidFill>
            <a:miter lim="800000"/>
            <a:headEnd/>
            <a:tailEnd/>
          </a:ln>
        </p:spPr>
        <p:txBody>
          <a:bodyPr>
            <a:prstTxWarp prst="textNoShape">
              <a:avLst/>
            </a:prstTxWarp>
          </a:bodyPr>
          <a:lstStyle/>
          <a:p>
            <a:endParaRPr lang="en-US"/>
          </a:p>
        </p:txBody>
      </p:sp>
      <p:sp>
        <p:nvSpPr>
          <p:cNvPr id="83977" name="Line 8"/>
          <p:cNvSpPr>
            <a:spLocks noChangeShapeType="1"/>
          </p:cNvSpPr>
          <p:nvPr/>
        </p:nvSpPr>
        <p:spPr bwMode="auto">
          <a:xfrm>
            <a:off x="6221413" y="4011613"/>
            <a:ext cx="617537" cy="1587"/>
          </a:xfrm>
          <a:prstGeom prst="line">
            <a:avLst/>
          </a:prstGeom>
          <a:noFill/>
          <a:ln w="25560">
            <a:solidFill>
              <a:srgbClr val="00FF00"/>
            </a:solidFill>
            <a:miter lim="800000"/>
            <a:headEnd/>
            <a:tailEnd/>
          </a:ln>
        </p:spPr>
        <p:txBody>
          <a:bodyPr>
            <a:prstTxWarp prst="textNoShape">
              <a:avLst/>
            </a:prstTxWarp>
          </a:bodyPr>
          <a:lstStyle/>
          <a:p>
            <a:endParaRPr lang="en-US"/>
          </a:p>
        </p:txBody>
      </p:sp>
      <p:sp>
        <p:nvSpPr>
          <p:cNvPr id="83978" name="Line 9"/>
          <p:cNvSpPr>
            <a:spLocks noChangeShapeType="1"/>
          </p:cNvSpPr>
          <p:nvPr/>
        </p:nvSpPr>
        <p:spPr bwMode="auto">
          <a:xfrm>
            <a:off x="6230938" y="3770313"/>
            <a:ext cx="736600" cy="1587"/>
          </a:xfrm>
          <a:prstGeom prst="line">
            <a:avLst/>
          </a:prstGeom>
          <a:noFill/>
          <a:ln w="25560">
            <a:solidFill>
              <a:srgbClr val="00FF00"/>
            </a:solidFill>
            <a:miter lim="800000"/>
            <a:headEnd/>
            <a:tailEnd/>
          </a:ln>
        </p:spPr>
        <p:txBody>
          <a:bodyPr>
            <a:prstTxWarp prst="textNoShape">
              <a:avLst/>
            </a:prstTxWarp>
          </a:bodyPr>
          <a:lstStyle/>
          <a:p>
            <a:endParaRPr lang="en-US"/>
          </a:p>
        </p:txBody>
      </p:sp>
      <p:sp>
        <p:nvSpPr>
          <p:cNvPr id="83979" name="Line 10"/>
          <p:cNvSpPr>
            <a:spLocks noChangeShapeType="1"/>
          </p:cNvSpPr>
          <p:nvPr/>
        </p:nvSpPr>
        <p:spPr bwMode="auto">
          <a:xfrm>
            <a:off x="6218238" y="3527425"/>
            <a:ext cx="800100" cy="1588"/>
          </a:xfrm>
          <a:prstGeom prst="line">
            <a:avLst/>
          </a:prstGeom>
          <a:noFill/>
          <a:ln w="25560">
            <a:solidFill>
              <a:srgbClr val="00FF00"/>
            </a:solidFill>
            <a:miter lim="800000"/>
            <a:headEnd/>
            <a:tailEnd/>
          </a:ln>
        </p:spPr>
        <p:txBody>
          <a:bodyPr>
            <a:prstTxWarp prst="textNoShape">
              <a:avLst/>
            </a:prstTxWarp>
          </a:bodyPr>
          <a:lstStyle/>
          <a:p>
            <a:endParaRPr lang="en-US"/>
          </a:p>
        </p:txBody>
      </p:sp>
      <p:sp>
        <p:nvSpPr>
          <p:cNvPr id="83980" name="Line 11"/>
          <p:cNvSpPr>
            <a:spLocks noChangeShapeType="1"/>
          </p:cNvSpPr>
          <p:nvPr/>
        </p:nvSpPr>
        <p:spPr bwMode="auto">
          <a:xfrm>
            <a:off x="6235700" y="3284538"/>
            <a:ext cx="844550" cy="1587"/>
          </a:xfrm>
          <a:prstGeom prst="line">
            <a:avLst/>
          </a:prstGeom>
          <a:noFill/>
          <a:ln w="25560">
            <a:solidFill>
              <a:srgbClr val="00FF00"/>
            </a:solidFill>
            <a:miter lim="800000"/>
            <a:headEnd/>
            <a:tailEnd/>
          </a:ln>
        </p:spPr>
        <p:txBody>
          <a:bodyPr>
            <a:prstTxWarp prst="textNoShape">
              <a:avLst/>
            </a:prstTxWarp>
          </a:bodyPr>
          <a:lstStyle/>
          <a:p>
            <a:endParaRPr lang="en-US"/>
          </a:p>
        </p:txBody>
      </p:sp>
      <p:sp>
        <p:nvSpPr>
          <p:cNvPr id="83981" name="Line 12"/>
          <p:cNvSpPr>
            <a:spLocks noChangeShapeType="1"/>
          </p:cNvSpPr>
          <p:nvPr/>
        </p:nvSpPr>
        <p:spPr bwMode="auto">
          <a:xfrm flipV="1">
            <a:off x="6238875" y="3035300"/>
            <a:ext cx="882650" cy="14288"/>
          </a:xfrm>
          <a:prstGeom prst="line">
            <a:avLst/>
          </a:prstGeom>
          <a:noFill/>
          <a:ln w="25560">
            <a:solidFill>
              <a:srgbClr val="00FF00"/>
            </a:solidFill>
            <a:miter lim="800000"/>
            <a:headEnd/>
            <a:tailEnd/>
          </a:ln>
        </p:spPr>
        <p:txBody>
          <a:bodyPr>
            <a:prstTxWarp prst="textNoShape">
              <a:avLst/>
            </a:prstTxWarp>
          </a:bodyPr>
          <a:lstStyle/>
          <a:p>
            <a:endParaRPr lang="en-US"/>
          </a:p>
        </p:txBody>
      </p:sp>
      <p:sp>
        <p:nvSpPr>
          <p:cNvPr id="83982" name="Line 13"/>
          <p:cNvSpPr>
            <a:spLocks noChangeShapeType="1"/>
          </p:cNvSpPr>
          <p:nvPr/>
        </p:nvSpPr>
        <p:spPr bwMode="auto">
          <a:xfrm flipV="1">
            <a:off x="6240463" y="2789238"/>
            <a:ext cx="860425" cy="14287"/>
          </a:xfrm>
          <a:prstGeom prst="line">
            <a:avLst/>
          </a:prstGeom>
          <a:noFill/>
          <a:ln w="25560">
            <a:solidFill>
              <a:srgbClr val="00FF00"/>
            </a:solidFill>
            <a:miter lim="800000"/>
            <a:headEnd/>
            <a:tailEnd/>
          </a:ln>
        </p:spPr>
        <p:txBody>
          <a:bodyPr>
            <a:prstTxWarp prst="textNoShape">
              <a:avLst/>
            </a:prstTxWarp>
          </a:bodyPr>
          <a:lstStyle/>
          <a:p>
            <a:endParaRPr lang="en-US"/>
          </a:p>
        </p:txBody>
      </p:sp>
      <p:sp>
        <p:nvSpPr>
          <p:cNvPr id="83983" name="Line 14"/>
          <p:cNvSpPr>
            <a:spLocks noChangeShapeType="1"/>
          </p:cNvSpPr>
          <p:nvPr/>
        </p:nvSpPr>
        <p:spPr bwMode="auto">
          <a:xfrm flipV="1">
            <a:off x="6213475" y="2543175"/>
            <a:ext cx="866775" cy="14288"/>
          </a:xfrm>
          <a:prstGeom prst="line">
            <a:avLst/>
          </a:prstGeom>
          <a:noFill/>
          <a:ln w="25560">
            <a:solidFill>
              <a:srgbClr val="00FF00"/>
            </a:solidFill>
            <a:miter lim="800000"/>
            <a:headEnd/>
            <a:tailEnd/>
          </a:ln>
        </p:spPr>
        <p:txBody>
          <a:bodyPr>
            <a:prstTxWarp prst="textNoShape">
              <a:avLst/>
            </a:prstTxWarp>
          </a:bodyPr>
          <a:lstStyle/>
          <a:p>
            <a:endParaRPr lang="en-US"/>
          </a:p>
        </p:txBody>
      </p:sp>
      <p:sp>
        <p:nvSpPr>
          <p:cNvPr id="83984" name="Line 15"/>
          <p:cNvSpPr>
            <a:spLocks noChangeShapeType="1"/>
          </p:cNvSpPr>
          <p:nvPr/>
        </p:nvSpPr>
        <p:spPr bwMode="auto">
          <a:xfrm flipV="1">
            <a:off x="6230938" y="2298700"/>
            <a:ext cx="860425" cy="14288"/>
          </a:xfrm>
          <a:prstGeom prst="line">
            <a:avLst/>
          </a:prstGeom>
          <a:noFill/>
          <a:ln w="25560">
            <a:solidFill>
              <a:srgbClr val="00FF00"/>
            </a:solidFill>
            <a:miter lim="800000"/>
            <a:headEnd/>
            <a:tailEnd/>
          </a:ln>
        </p:spPr>
        <p:txBody>
          <a:bodyPr>
            <a:prstTxWarp prst="textNoShape">
              <a:avLst/>
            </a:prstTxWarp>
          </a:bodyPr>
          <a:lstStyle/>
          <a:p>
            <a:endParaRPr lang="en-US"/>
          </a:p>
        </p:txBody>
      </p:sp>
      <p:sp>
        <p:nvSpPr>
          <p:cNvPr id="83985" name="Line 16"/>
          <p:cNvSpPr>
            <a:spLocks noChangeShapeType="1"/>
          </p:cNvSpPr>
          <p:nvPr/>
        </p:nvSpPr>
        <p:spPr bwMode="auto">
          <a:xfrm>
            <a:off x="6223000" y="4878388"/>
            <a:ext cx="1325563" cy="1587"/>
          </a:xfrm>
          <a:prstGeom prst="line">
            <a:avLst/>
          </a:prstGeom>
          <a:noFill/>
          <a:ln w="25560">
            <a:solidFill>
              <a:srgbClr val="FF0000"/>
            </a:solidFill>
            <a:miter lim="800000"/>
            <a:headEnd/>
            <a:tailEnd type="triangle" w="med" len="med"/>
          </a:ln>
        </p:spPr>
        <p:txBody>
          <a:bodyPr>
            <a:prstTxWarp prst="textNoShape">
              <a:avLst/>
            </a:prstTxWarp>
          </a:bodyPr>
          <a:lstStyle/>
          <a:p>
            <a:endParaRPr lang="en-US"/>
          </a:p>
        </p:txBody>
      </p:sp>
      <p:pic>
        <p:nvPicPr>
          <p:cNvPr id="83986" name="Picture 17"/>
          <p:cNvPicPr>
            <a:picLocks noChangeAspect="1" noChangeArrowheads="1"/>
          </p:cNvPicPr>
          <p:nvPr/>
        </p:nvPicPr>
        <p:blipFill>
          <a:blip r:embed="rId5"/>
          <a:srcRect/>
          <a:stretch>
            <a:fillRect/>
          </a:stretch>
        </p:blipFill>
        <p:spPr bwMode="auto">
          <a:xfrm>
            <a:off x="7600950" y="4779963"/>
            <a:ext cx="247650" cy="225425"/>
          </a:xfrm>
          <a:prstGeom prst="rect">
            <a:avLst/>
          </a:prstGeom>
          <a:noFill/>
          <a:ln w="9525">
            <a:noFill/>
            <a:round/>
            <a:headEnd/>
            <a:tailEnd/>
          </a:ln>
        </p:spPr>
      </p:pic>
      <p:pic>
        <p:nvPicPr>
          <p:cNvPr id="83987" name="Picture 18"/>
          <p:cNvPicPr>
            <a:picLocks noChangeAspect="1" noChangeArrowheads="1"/>
          </p:cNvPicPr>
          <p:nvPr/>
        </p:nvPicPr>
        <p:blipFill>
          <a:blip r:embed="rId6"/>
          <a:srcRect/>
          <a:stretch>
            <a:fillRect/>
          </a:stretch>
        </p:blipFill>
        <p:spPr bwMode="auto">
          <a:xfrm>
            <a:off x="6913563" y="3957638"/>
            <a:ext cx="296862" cy="214312"/>
          </a:xfrm>
          <a:prstGeom prst="rect">
            <a:avLst/>
          </a:prstGeom>
          <a:noFill/>
          <a:ln w="9525">
            <a:noFill/>
            <a:round/>
            <a:headEnd/>
            <a:tailEnd/>
          </a:ln>
        </p:spPr>
      </p:pic>
      <p:pic>
        <p:nvPicPr>
          <p:cNvPr id="83988" name="Picture 19"/>
          <p:cNvPicPr>
            <a:picLocks noChangeAspect="1" noChangeArrowheads="1"/>
          </p:cNvPicPr>
          <p:nvPr/>
        </p:nvPicPr>
        <p:blipFill>
          <a:blip r:embed="rId7"/>
          <a:srcRect/>
          <a:stretch>
            <a:fillRect/>
          </a:stretch>
        </p:blipFill>
        <p:spPr bwMode="auto">
          <a:xfrm>
            <a:off x="7018338" y="3649663"/>
            <a:ext cx="309562" cy="212725"/>
          </a:xfrm>
          <a:prstGeom prst="rect">
            <a:avLst/>
          </a:prstGeom>
          <a:noFill/>
          <a:ln w="9525">
            <a:noFill/>
            <a:round/>
            <a:headEnd/>
            <a:tailEnd/>
          </a:ln>
        </p:spPr>
      </p:pic>
      <p:sp>
        <p:nvSpPr>
          <p:cNvPr id="83989" name="Line 20"/>
          <p:cNvSpPr>
            <a:spLocks noChangeShapeType="1"/>
          </p:cNvSpPr>
          <p:nvPr/>
        </p:nvSpPr>
        <p:spPr bwMode="auto">
          <a:xfrm>
            <a:off x="7424738" y="3119438"/>
            <a:ext cx="376237" cy="1587"/>
          </a:xfrm>
          <a:prstGeom prst="line">
            <a:avLst/>
          </a:prstGeom>
          <a:noFill/>
          <a:ln w="25560">
            <a:solidFill>
              <a:srgbClr val="0000FF"/>
            </a:solidFill>
            <a:miter lim="800000"/>
            <a:headEnd/>
            <a:tailEnd type="triangle" w="med" len="med"/>
          </a:ln>
        </p:spPr>
        <p:txBody>
          <a:bodyPr>
            <a:prstTxWarp prst="textNoShape">
              <a:avLst/>
            </a:prstTxWarp>
          </a:bodyPr>
          <a:lstStyle/>
          <a:p>
            <a:endParaRPr lang="en-US"/>
          </a:p>
        </p:txBody>
      </p:sp>
      <p:sp>
        <p:nvSpPr>
          <p:cNvPr id="83990" name="Text Box 21"/>
          <p:cNvSpPr txBox="1">
            <a:spLocks noChangeArrowheads="1"/>
          </p:cNvSpPr>
          <p:nvPr/>
        </p:nvSpPr>
        <p:spPr bwMode="auto">
          <a:xfrm>
            <a:off x="395288" y="981075"/>
            <a:ext cx="1841500" cy="398463"/>
          </a:xfrm>
          <a:prstGeom prst="rect">
            <a:avLst/>
          </a:prstGeom>
          <a:noFill/>
          <a:ln w="9525">
            <a:noFill/>
            <a:round/>
            <a:headEnd/>
            <a:tailEnd/>
          </a:ln>
        </p:spPr>
        <p:txBody>
          <a:bodyPr lIns="90000" tIns="46800" rIns="90000" bIns="46800">
            <a:prstTxWarp prst="textNoShape">
              <a:avLst/>
            </a:prstTxWarp>
            <a:spAutoFit/>
          </a:bodyPr>
          <a:lstStyle/>
          <a:p>
            <a:pPr algn="ctr">
              <a:spcBef>
                <a:spcPts val="12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00CC"/>
                </a:solidFill>
              </a:rPr>
              <a:t>original image</a:t>
            </a:r>
          </a:p>
        </p:txBody>
      </p:sp>
      <p:sp>
        <p:nvSpPr>
          <p:cNvPr id="83991" name="Text Box 22"/>
          <p:cNvSpPr txBox="1">
            <a:spLocks noChangeArrowheads="1"/>
          </p:cNvSpPr>
          <p:nvPr/>
        </p:nvSpPr>
        <p:spPr bwMode="auto">
          <a:xfrm>
            <a:off x="2700338" y="836613"/>
            <a:ext cx="2303462" cy="703262"/>
          </a:xfrm>
          <a:prstGeom prst="rect">
            <a:avLst/>
          </a:prstGeom>
          <a:noFill/>
          <a:ln w="9525">
            <a:noFill/>
            <a:round/>
            <a:headEnd/>
            <a:tailEnd/>
          </a:ln>
        </p:spPr>
        <p:txBody>
          <a:bodyPr lIns="90000" tIns="46800" rIns="90000" bIns="46800">
            <a:prstTxWarp prst="textNoShape">
              <a:avLst/>
            </a:prstTxWarp>
            <a:spAutoFit/>
          </a:bodyPr>
          <a:lstStyle/>
          <a:p>
            <a:pPr algn="ctr">
              <a:spcBef>
                <a:spcPts val="12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00CC"/>
                </a:solidFill>
              </a:rPr>
              <a:t>foreground separation</a:t>
            </a:r>
          </a:p>
        </p:txBody>
      </p:sp>
      <p:sp>
        <p:nvSpPr>
          <p:cNvPr id="83992" name="Text Box 23"/>
          <p:cNvSpPr txBox="1">
            <a:spLocks noChangeArrowheads="1"/>
          </p:cNvSpPr>
          <p:nvPr/>
        </p:nvSpPr>
        <p:spPr bwMode="auto">
          <a:xfrm>
            <a:off x="5156200" y="855663"/>
            <a:ext cx="2184400" cy="703262"/>
          </a:xfrm>
          <a:prstGeom prst="rect">
            <a:avLst/>
          </a:prstGeom>
          <a:noFill/>
          <a:ln w="9525">
            <a:noFill/>
            <a:round/>
            <a:headEnd/>
            <a:tailEnd/>
          </a:ln>
        </p:spPr>
        <p:txBody>
          <a:bodyPr lIns="90000" tIns="46800" rIns="90000" bIns="46800">
            <a:prstTxWarp prst="textNoShape">
              <a:avLst/>
            </a:prstTxWarp>
            <a:spAutoFit/>
          </a:bodyPr>
          <a:lstStyle/>
          <a:p>
            <a:pPr algn="ctr">
              <a:spcBef>
                <a:spcPts val="12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00CC"/>
                </a:solidFill>
              </a:rPr>
              <a:t>silhouette representation</a:t>
            </a:r>
          </a:p>
        </p:txBody>
      </p:sp>
      <p:sp>
        <p:nvSpPr>
          <p:cNvPr id="83993" name="Text Box 24"/>
          <p:cNvSpPr txBox="1">
            <a:spLocks noChangeArrowheads="1"/>
          </p:cNvSpPr>
          <p:nvPr/>
        </p:nvSpPr>
        <p:spPr bwMode="auto">
          <a:xfrm>
            <a:off x="7737475" y="1557338"/>
            <a:ext cx="1371600" cy="398462"/>
          </a:xfrm>
          <a:prstGeom prst="rect">
            <a:avLst/>
          </a:prstGeom>
          <a:noFill/>
          <a:ln w="9525">
            <a:noFill/>
            <a:round/>
            <a:headEnd/>
            <a:tailEnd/>
          </a:ln>
        </p:spPr>
        <p:txBody>
          <a:bodyPr lIns="90000" tIns="46800" rIns="90000" bIns="46800">
            <a:prstTxWarp prst="textNoShape">
              <a:avLst/>
            </a:prstTxWarp>
            <a:spAutoFit/>
          </a:bodyPr>
          <a:lstStyle/>
          <a:p>
            <a:pPr algn="ctr">
              <a:spcBef>
                <a:spcPts val="12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00CC"/>
                </a:solidFill>
              </a:rPr>
              <a:t>vector</a:t>
            </a:r>
          </a:p>
        </p:txBody>
      </p:sp>
      <p:sp>
        <p:nvSpPr>
          <p:cNvPr id="83994" name="Text Box 25"/>
          <p:cNvSpPr txBox="1">
            <a:spLocks noChangeArrowheads="1"/>
          </p:cNvSpPr>
          <p:nvPr/>
        </p:nvSpPr>
        <p:spPr bwMode="auto">
          <a:xfrm>
            <a:off x="685800" y="287338"/>
            <a:ext cx="7772400" cy="974725"/>
          </a:xfrm>
          <a:prstGeom prst="rect">
            <a:avLst/>
          </a:prstGeom>
          <a:noFill/>
          <a:ln w="9525">
            <a:noFill/>
            <a:round/>
            <a:headEnd/>
            <a:tailEnd/>
          </a:ln>
        </p:spPr>
        <p:txBody>
          <a:bodyPr lIns="0" tIns="0" rIns="0" bIns="0">
            <a:prstTxWarp prst="textNoShape">
              <a:avLst/>
            </a:prstTxWarp>
          </a:bodyPr>
          <a:lstStyle/>
          <a:p>
            <a:pPr>
              <a:lnSpc>
                <a:spcPts val="36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002147"/>
                </a:solidFill>
              </a:rPr>
              <a:t>Shape Representation</a:t>
            </a:r>
            <a:br>
              <a:rPr lang="en-GB" sz="3200">
                <a:solidFill>
                  <a:srgbClr val="002147"/>
                </a:solidFill>
              </a:rPr>
            </a:br>
            <a:endParaRPr lang="en-GB" sz="3200">
              <a:solidFill>
                <a:srgbClr val="002147"/>
              </a:solidFill>
            </a:endParaRPr>
          </a:p>
        </p:txBody>
      </p:sp>
      <p:sp>
        <p:nvSpPr>
          <p:cNvPr id="83995" name="AutoShape 26"/>
          <p:cNvSpPr>
            <a:spLocks/>
          </p:cNvSpPr>
          <p:nvPr/>
        </p:nvSpPr>
        <p:spPr bwMode="auto">
          <a:xfrm>
            <a:off x="7929563" y="2143125"/>
            <a:ext cx="71437" cy="1928813"/>
          </a:xfrm>
          <a:prstGeom prst="leftBracket">
            <a:avLst>
              <a:gd name="adj" fmla="val 8375"/>
            </a:avLst>
          </a:prstGeom>
          <a:solidFill>
            <a:srgbClr val="CECEEF">
              <a:alpha val="0"/>
            </a:srgbClr>
          </a:solidFill>
          <a:ln w="9360">
            <a:solidFill>
              <a:srgbClr val="000000"/>
            </a:solidFill>
            <a:miter lim="800000"/>
            <a:headEnd/>
            <a:tailEnd/>
          </a:ln>
        </p:spPr>
        <p:txBody>
          <a:bodyPr wrap="none" anchor="ctr">
            <a:prstTxWarp prst="textNoShape">
              <a:avLst/>
            </a:prstTxWarp>
          </a:bodyPr>
          <a:lstStyle/>
          <a:p>
            <a:endParaRPr lang="en-US"/>
          </a:p>
        </p:txBody>
      </p:sp>
      <p:sp>
        <p:nvSpPr>
          <p:cNvPr id="83996" name="AutoShape 27"/>
          <p:cNvSpPr>
            <a:spLocks/>
          </p:cNvSpPr>
          <p:nvPr/>
        </p:nvSpPr>
        <p:spPr bwMode="auto">
          <a:xfrm>
            <a:off x="8501063" y="2143125"/>
            <a:ext cx="142875" cy="1928813"/>
          </a:xfrm>
          <a:prstGeom prst="rightBracket">
            <a:avLst>
              <a:gd name="adj" fmla="val 8313"/>
            </a:avLst>
          </a:prstGeom>
          <a:solidFill>
            <a:srgbClr val="BBE0E3">
              <a:alpha val="0"/>
            </a:srgbClr>
          </a:solidFill>
          <a:ln w="9360">
            <a:solidFill>
              <a:srgbClr val="000000"/>
            </a:solidFill>
            <a:miter lim="800000"/>
            <a:headEnd/>
            <a:tailEnd/>
          </a:ln>
        </p:spPr>
        <p:txBody>
          <a:bodyPr wrap="none" anchor="ctr">
            <a:prstTxWarp prst="textNoShape">
              <a:avLst/>
            </a:prstTxWarp>
          </a:bodyPr>
          <a:lstStyle/>
          <a:p>
            <a:endParaRPr lang="en-US"/>
          </a:p>
        </p:txBody>
      </p:sp>
      <p:sp>
        <p:nvSpPr>
          <p:cNvPr id="83997" name="Text Box 28"/>
          <p:cNvSpPr txBox="1">
            <a:spLocks noChangeArrowheads="1"/>
          </p:cNvSpPr>
          <p:nvPr/>
        </p:nvSpPr>
        <p:spPr bwMode="auto">
          <a:xfrm>
            <a:off x="8081963" y="2246313"/>
            <a:ext cx="406400" cy="1852612"/>
          </a:xfrm>
          <a:prstGeom prst="rect">
            <a:avLst/>
          </a:prstGeom>
          <a:noFill/>
          <a:ln w="9525">
            <a:noFill/>
            <a:round/>
            <a:headEnd/>
            <a:tailEnd/>
          </a:ln>
        </p:spPr>
        <p:txBody>
          <a:bodyPr wrap="none" lIns="90000" tIns="46800" rIns="90000" bIns="46800">
            <a:prstTxWarp prst="textNoShape">
              <a:avLst/>
            </a:prstTxWarp>
            <a:spAutoFit/>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X</a:t>
            </a:r>
            <a:r>
              <a:rPr lang="en-GB" sz="1800" baseline="-25000">
                <a:solidFill>
                  <a:srgbClr val="000000"/>
                </a:solidFill>
              </a:rPr>
              <a:t>1</a:t>
            </a:r>
          </a:p>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X</a:t>
            </a:r>
            <a:r>
              <a:rPr lang="en-GB" sz="1800" baseline="-25000">
                <a:solidFill>
                  <a:srgbClr val="000000"/>
                </a:solidFill>
              </a:rPr>
              <a:t>2</a:t>
            </a:r>
          </a:p>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a:t>
            </a:r>
          </a:p>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a:t>
            </a:r>
          </a:p>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a:t>
            </a:r>
          </a:p>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X</a:t>
            </a:r>
            <a:r>
              <a:rPr lang="en-GB" sz="1800" baseline="-25000">
                <a:solidFill>
                  <a:srgbClr val="000000"/>
                </a:solidFill>
              </a:rPr>
              <a:t>n</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6018" name="Picture 1"/>
          <p:cNvPicPr>
            <a:picLocks noChangeAspect="1" noChangeArrowheads="1"/>
          </p:cNvPicPr>
          <p:nvPr/>
        </p:nvPicPr>
        <p:blipFill>
          <a:blip r:embed="rId3"/>
          <a:srcRect/>
          <a:stretch>
            <a:fillRect/>
          </a:stretch>
        </p:blipFill>
        <p:spPr bwMode="auto">
          <a:xfrm>
            <a:off x="468313" y="2265363"/>
            <a:ext cx="1539875" cy="2027237"/>
          </a:xfrm>
          <a:prstGeom prst="rect">
            <a:avLst/>
          </a:prstGeom>
          <a:noFill/>
          <a:ln w="9525">
            <a:noFill/>
            <a:round/>
            <a:headEnd/>
            <a:tailEnd/>
          </a:ln>
        </p:spPr>
      </p:pic>
      <p:pic>
        <p:nvPicPr>
          <p:cNvPr id="86019" name="Picture 2"/>
          <p:cNvPicPr>
            <a:picLocks noChangeAspect="1" noChangeArrowheads="1"/>
          </p:cNvPicPr>
          <p:nvPr/>
        </p:nvPicPr>
        <p:blipFill>
          <a:blip r:embed="rId4"/>
          <a:srcRect/>
          <a:stretch>
            <a:fillRect/>
          </a:stretch>
        </p:blipFill>
        <p:spPr bwMode="auto">
          <a:xfrm>
            <a:off x="2844800" y="2336800"/>
            <a:ext cx="1477963" cy="1944688"/>
          </a:xfrm>
          <a:prstGeom prst="rect">
            <a:avLst/>
          </a:prstGeom>
          <a:noFill/>
          <a:ln w="9525">
            <a:noFill/>
            <a:round/>
            <a:headEnd/>
            <a:tailEnd/>
          </a:ln>
        </p:spPr>
      </p:pic>
      <p:pic>
        <p:nvPicPr>
          <p:cNvPr id="86020" name="Picture 3"/>
          <p:cNvPicPr>
            <a:picLocks noChangeAspect="1" noChangeArrowheads="1"/>
          </p:cNvPicPr>
          <p:nvPr/>
        </p:nvPicPr>
        <p:blipFill>
          <a:blip r:embed="rId5"/>
          <a:srcRect/>
          <a:stretch>
            <a:fillRect/>
          </a:stretch>
        </p:blipFill>
        <p:spPr bwMode="auto">
          <a:xfrm>
            <a:off x="5940425" y="1268413"/>
            <a:ext cx="1558925" cy="2076450"/>
          </a:xfrm>
          <a:prstGeom prst="rect">
            <a:avLst/>
          </a:prstGeom>
          <a:noFill/>
          <a:ln w="9525">
            <a:noFill/>
            <a:round/>
            <a:headEnd/>
            <a:tailEnd/>
          </a:ln>
        </p:spPr>
      </p:pic>
      <p:pic>
        <p:nvPicPr>
          <p:cNvPr id="86021" name="Picture 4"/>
          <p:cNvPicPr>
            <a:picLocks noChangeAspect="1" noChangeArrowheads="1"/>
          </p:cNvPicPr>
          <p:nvPr/>
        </p:nvPicPr>
        <p:blipFill>
          <a:blip r:embed="rId6"/>
          <a:srcRect/>
          <a:stretch>
            <a:fillRect/>
          </a:stretch>
        </p:blipFill>
        <p:spPr bwMode="auto">
          <a:xfrm>
            <a:off x="5940425" y="3573463"/>
            <a:ext cx="1566863" cy="2087562"/>
          </a:xfrm>
          <a:prstGeom prst="rect">
            <a:avLst/>
          </a:prstGeom>
          <a:noFill/>
          <a:ln w="9525">
            <a:noFill/>
            <a:round/>
            <a:headEnd/>
            <a:tailEnd/>
          </a:ln>
        </p:spPr>
      </p:pic>
      <p:sp>
        <p:nvSpPr>
          <p:cNvPr id="86022" name="AutoShape 5"/>
          <p:cNvSpPr>
            <a:spLocks noChangeArrowheads="1"/>
          </p:cNvSpPr>
          <p:nvPr/>
        </p:nvSpPr>
        <p:spPr bwMode="auto">
          <a:xfrm>
            <a:off x="2197100" y="3200400"/>
            <a:ext cx="504825" cy="360363"/>
          </a:xfrm>
          <a:prstGeom prst="rightArrow">
            <a:avLst>
              <a:gd name="adj1" fmla="val 50000"/>
              <a:gd name="adj2" fmla="val 35022"/>
            </a:avLst>
          </a:prstGeom>
          <a:solidFill>
            <a:srgbClr val="FF0000"/>
          </a:solidFill>
          <a:ln w="9360">
            <a:solidFill>
              <a:srgbClr val="FF0000"/>
            </a:solidFill>
            <a:miter lim="800000"/>
            <a:headEnd/>
            <a:tailEnd/>
          </a:ln>
        </p:spPr>
        <p:txBody>
          <a:bodyPr wrap="none" anchor="ctr">
            <a:prstTxWarp prst="textNoShape">
              <a:avLst/>
            </a:prstTxWarp>
          </a:bodyPr>
          <a:lstStyle/>
          <a:p>
            <a:endParaRPr lang="en-US"/>
          </a:p>
        </p:txBody>
      </p:sp>
      <p:sp>
        <p:nvSpPr>
          <p:cNvPr id="86023" name="AutoShape 6"/>
          <p:cNvSpPr>
            <a:spLocks noChangeArrowheads="1"/>
          </p:cNvSpPr>
          <p:nvPr/>
        </p:nvSpPr>
        <p:spPr bwMode="auto">
          <a:xfrm rot="-1620000">
            <a:off x="4638675" y="2784475"/>
            <a:ext cx="863600" cy="360363"/>
          </a:xfrm>
          <a:prstGeom prst="rightArrow">
            <a:avLst>
              <a:gd name="adj1" fmla="val 50000"/>
              <a:gd name="adj2" fmla="val 59912"/>
            </a:avLst>
          </a:prstGeom>
          <a:solidFill>
            <a:srgbClr val="FF0000"/>
          </a:solidFill>
          <a:ln w="9360">
            <a:solidFill>
              <a:srgbClr val="FF0000"/>
            </a:solidFill>
            <a:miter lim="800000"/>
            <a:headEnd/>
            <a:tailEnd/>
          </a:ln>
        </p:spPr>
        <p:txBody>
          <a:bodyPr wrap="none" anchor="ctr">
            <a:prstTxWarp prst="textNoShape">
              <a:avLst/>
            </a:prstTxWarp>
          </a:bodyPr>
          <a:lstStyle/>
          <a:p>
            <a:endParaRPr lang="en-US"/>
          </a:p>
        </p:txBody>
      </p:sp>
      <p:sp>
        <p:nvSpPr>
          <p:cNvPr id="86024" name="AutoShape 7"/>
          <p:cNvSpPr>
            <a:spLocks noChangeArrowheads="1"/>
          </p:cNvSpPr>
          <p:nvPr/>
        </p:nvSpPr>
        <p:spPr bwMode="auto">
          <a:xfrm rot="1200000">
            <a:off x="4716463" y="3789363"/>
            <a:ext cx="863600" cy="360362"/>
          </a:xfrm>
          <a:prstGeom prst="rightArrow">
            <a:avLst>
              <a:gd name="adj1" fmla="val 50000"/>
              <a:gd name="adj2" fmla="val 59912"/>
            </a:avLst>
          </a:prstGeom>
          <a:solidFill>
            <a:srgbClr val="FF0000"/>
          </a:solidFill>
          <a:ln w="9360">
            <a:solidFill>
              <a:srgbClr val="FF0000"/>
            </a:solidFill>
            <a:miter lim="800000"/>
            <a:headEnd/>
            <a:tailEnd/>
          </a:ln>
        </p:spPr>
        <p:txBody>
          <a:bodyPr wrap="none" anchor="ctr">
            <a:prstTxWarp prst="textNoShape">
              <a:avLst/>
            </a:prstTxWarp>
          </a:bodyPr>
          <a:lstStyle/>
          <a:p>
            <a:endParaRPr lang="en-US"/>
          </a:p>
        </p:txBody>
      </p:sp>
      <p:sp>
        <p:nvSpPr>
          <p:cNvPr id="86025" name="Text Box 8"/>
          <p:cNvSpPr txBox="1">
            <a:spLocks noChangeArrowheads="1"/>
          </p:cNvSpPr>
          <p:nvPr/>
        </p:nvSpPr>
        <p:spPr bwMode="auto">
          <a:xfrm>
            <a:off x="7354888" y="1935163"/>
            <a:ext cx="1789112" cy="703262"/>
          </a:xfrm>
          <a:prstGeom prst="rect">
            <a:avLst/>
          </a:prstGeom>
          <a:noFill/>
          <a:ln w="9525">
            <a:noFill/>
            <a:round/>
            <a:headEnd/>
            <a:tailEnd/>
          </a:ln>
        </p:spPr>
        <p:txBody>
          <a:bodyPr lIns="90000" tIns="46800" rIns="90000" bIns="46800">
            <a:prstTxWarp prst="textNoShape">
              <a:avLst/>
            </a:prstTxWarp>
            <a:spAutoFit/>
          </a:bodyPr>
          <a:lstStyle/>
          <a:p>
            <a:pPr algn="ctr">
              <a:spcBef>
                <a:spcPts val="12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00CC"/>
                </a:solidFill>
              </a:rPr>
              <a:t>silhouette (both sides)</a:t>
            </a:r>
          </a:p>
        </p:txBody>
      </p:sp>
      <p:sp>
        <p:nvSpPr>
          <p:cNvPr id="86026" name="Text Box 9"/>
          <p:cNvSpPr txBox="1">
            <a:spLocks noChangeArrowheads="1"/>
          </p:cNvSpPr>
          <p:nvPr/>
        </p:nvSpPr>
        <p:spPr bwMode="auto">
          <a:xfrm>
            <a:off x="7524750" y="4327525"/>
            <a:ext cx="1547813" cy="398463"/>
          </a:xfrm>
          <a:prstGeom prst="rect">
            <a:avLst/>
          </a:prstGeom>
          <a:noFill/>
          <a:ln w="9525">
            <a:noFill/>
            <a:round/>
            <a:headEnd/>
            <a:tailEnd/>
          </a:ln>
        </p:spPr>
        <p:txBody>
          <a:bodyPr lIns="90000" tIns="46800" rIns="90000" bIns="46800">
            <a:prstTxWarp prst="textNoShape">
              <a:avLst/>
            </a:prstTxWarp>
            <a:spAutoFit/>
          </a:bodyPr>
          <a:lstStyle/>
          <a:p>
            <a:pPr algn="ctr">
              <a:spcBef>
                <a:spcPts val="12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00CC"/>
                </a:solidFill>
              </a:rPr>
              <a:t>handles</a:t>
            </a:r>
          </a:p>
        </p:txBody>
      </p:sp>
      <p:sp>
        <p:nvSpPr>
          <p:cNvPr id="86027" name="Text Box 10"/>
          <p:cNvSpPr txBox="1">
            <a:spLocks noChangeArrowheads="1"/>
          </p:cNvSpPr>
          <p:nvPr/>
        </p:nvSpPr>
        <p:spPr bwMode="auto">
          <a:xfrm>
            <a:off x="685800" y="287338"/>
            <a:ext cx="7772400" cy="974725"/>
          </a:xfrm>
          <a:prstGeom prst="rect">
            <a:avLst/>
          </a:prstGeom>
          <a:noFill/>
          <a:ln w="9525">
            <a:noFill/>
            <a:round/>
            <a:headEnd/>
            <a:tailEnd/>
          </a:ln>
        </p:spPr>
        <p:txBody>
          <a:bodyPr lIns="0" tIns="0" rIns="0" bIns="0">
            <a:prstTxWarp prst="textNoShape">
              <a:avLst/>
            </a:prstTxWarp>
          </a:bodyPr>
          <a:lstStyle/>
          <a:p>
            <a:pPr>
              <a:lnSpc>
                <a:spcPts val="36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002147"/>
                </a:solidFill>
              </a:rPr>
              <a:t>Shape Representation- details</a:t>
            </a:r>
            <a:br>
              <a:rPr lang="en-GB" sz="3200">
                <a:solidFill>
                  <a:srgbClr val="002147"/>
                </a:solidFill>
              </a:rPr>
            </a:br>
            <a:endParaRPr lang="en-GB" sz="3200">
              <a:solidFill>
                <a:srgbClr val="002147"/>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8066" name="Oval 1"/>
          <p:cNvSpPr>
            <a:spLocks noChangeArrowheads="1"/>
          </p:cNvSpPr>
          <p:nvPr/>
        </p:nvSpPr>
        <p:spPr bwMode="auto">
          <a:xfrm>
            <a:off x="5343525" y="4121150"/>
            <a:ext cx="115888" cy="115888"/>
          </a:xfrm>
          <a:prstGeom prst="ellipse">
            <a:avLst/>
          </a:prstGeom>
          <a:solidFill>
            <a:srgbClr val="008000"/>
          </a:solidFill>
          <a:ln w="19080">
            <a:solidFill>
              <a:srgbClr val="008000"/>
            </a:solidFill>
            <a:miter lim="800000"/>
            <a:headEnd/>
            <a:tailEnd/>
          </a:ln>
        </p:spPr>
        <p:txBody>
          <a:bodyPr wrap="none" anchor="ctr">
            <a:prstTxWarp prst="textNoShape">
              <a:avLst/>
            </a:prstTxWarp>
          </a:bodyPr>
          <a:lstStyle/>
          <a:p>
            <a:endParaRPr lang="en-US"/>
          </a:p>
        </p:txBody>
      </p:sp>
      <p:sp>
        <p:nvSpPr>
          <p:cNvPr id="88067" name="Line 2"/>
          <p:cNvSpPr>
            <a:spLocks noChangeShapeType="1"/>
          </p:cNvSpPr>
          <p:nvPr/>
        </p:nvSpPr>
        <p:spPr bwMode="auto">
          <a:xfrm>
            <a:off x="4559300" y="2311400"/>
            <a:ext cx="1588" cy="1619250"/>
          </a:xfrm>
          <a:prstGeom prst="line">
            <a:avLst/>
          </a:prstGeom>
          <a:noFill/>
          <a:ln w="25560">
            <a:solidFill>
              <a:srgbClr val="0000CC"/>
            </a:solidFill>
            <a:miter lim="800000"/>
            <a:headEnd/>
            <a:tailEnd/>
          </a:ln>
        </p:spPr>
        <p:txBody>
          <a:bodyPr>
            <a:prstTxWarp prst="textNoShape">
              <a:avLst/>
            </a:prstTxWarp>
          </a:bodyPr>
          <a:lstStyle/>
          <a:p>
            <a:endParaRPr lang="en-US"/>
          </a:p>
        </p:txBody>
      </p:sp>
      <p:sp>
        <p:nvSpPr>
          <p:cNvPr id="88068" name="Line 3"/>
          <p:cNvSpPr>
            <a:spLocks noChangeShapeType="1"/>
          </p:cNvSpPr>
          <p:nvPr/>
        </p:nvSpPr>
        <p:spPr bwMode="auto">
          <a:xfrm flipH="1">
            <a:off x="3717925" y="3917950"/>
            <a:ext cx="836613" cy="769938"/>
          </a:xfrm>
          <a:prstGeom prst="line">
            <a:avLst/>
          </a:prstGeom>
          <a:noFill/>
          <a:ln w="25560">
            <a:solidFill>
              <a:srgbClr val="0000CC"/>
            </a:solidFill>
            <a:miter lim="800000"/>
            <a:headEnd/>
            <a:tailEnd/>
          </a:ln>
        </p:spPr>
        <p:txBody>
          <a:bodyPr>
            <a:prstTxWarp prst="textNoShape">
              <a:avLst/>
            </a:prstTxWarp>
          </a:bodyPr>
          <a:lstStyle/>
          <a:p>
            <a:endParaRPr lang="en-US"/>
          </a:p>
        </p:txBody>
      </p:sp>
      <p:sp>
        <p:nvSpPr>
          <p:cNvPr id="88069" name="Line 4"/>
          <p:cNvSpPr>
            <a:spLocks noChangeShapeType="1"/>
          </p:cNvSpPr>
          <p:nvPr/>
        </p:nvSpPr>
        <p:spPr bwMode="auto">
          <a:xfrm flipH="1">
            <a:off x="4554538" y="3875088"/>
            <a:ext cx="1766887" cy="38100"/>
          </a:xfrm>
          <a:prstGeom prst="line">
            <a:avLst/>
          </a:prstGeom>
          <a:noFill/>
          <a:ln w="25560">
            <a:solidFill>
              <a:srgbClr val="0000CC"/>
            </a:solidFill>
            <a:miter lim="800000"/>
            <a:headEnd/>
            <a:tailEnd/>
          </a:ln>
        </p:spPr>
        <p:txBody>
          <a:bodyPr>
            <a:prstTxWarp prst="textNoShape">
              <a:avLst/>
            </a:prstTxWarp>
          </a:bodyPr>
          <a:lstStyle/>
          <a:p>
            <a:endParaRPr lang="en-US"/>
          </a:p>
        </p:txBody>
      </p:sp>
      <p:cxnSp>
        <p:nvCxnSpPr>
          <p:cNvPr id="88070" name="AutoShape 5"/>
          <p:cNvCxnSpPr>
            <a:cxnSpLocks noChangeShapeType="1"/>
          </p:cNvCxnSpPr>
          <p:nvPr/>
        </p:nvCxnSpPr>
        <p:spPr bwMode="auto">
          <a:xfrm flipV="1">
            <a:off x="3159125" y="4351338"/>
            <a:ext cx="1914525" cy="742950"/>
          </a:xfrm>
          <a:prstGeom prst="curvedConnector3">
            <a:avLst>
              <a:gd name="adj1" fmla="val 50000"/>
            </a:avLst>
          </a:prstGeom>
          <a:noFill/>
          <a:ln w="12600">
            <a:solidFill>
              <a:srgbClr val="000000"/>
            </a:solidFill>
            <a:prstDash val="dash"/>
            <a:miter lim="800000"/>
            <a:headEnd/>
            <a:tailEnd type="triangle" w="med" len="med"/>
          </a:ln>
        </p:spPr>
      </p:cxnSp>
      <p:sp>
        <p:nvSpPr>
          <p:cNvPr id="88071" name="Oval 6"/>
          <p:cNvSpPr>
            <a:spLocks noChangeArrowheads="1"/>
          </p:cNvSpPr>
          <p:nvPr/>
        </p:nvSpPr>
        <p:spPr bwMode="auto">
          <a:xfrm>
            <a:off x="5651500" y="2708275"/>
            <a:ext cx="115888" cy="115888"/>
          </a:xfrm>
          <a:prstGeom prst="ellipse">
            <a:avLst/>
          </a:prstGeom>
          <a:gradFill rotWithShape="0">
            <a:gsLst>
              <a:gs pos="0">
                <a:srgbClr val="0000FF"/>
              </a:gs>
              <a:gs pos="100000">
                <a:srgbClr val="000076"/>
              </a:gs>
            </a:gsLst>
            <a:lin ang="5400000" scaled="1"/>
          </a:gradFill>
          <a:ln w="19080">
            <a:solidFill>
              <a:srgbClr val="0000FF"/>
            </a:solidFill>
            <a:miter lim="800000"/>
            <a:headEnd/>
            <a:tailEnd/>
          </a:ln>
        </p:spPr>
        <p:txBody>
          <a:bodyPr wrap="none" anchor="ctr">
            <a:prstTxWarp prst="textNoShape">
              <a:avLst/>
            </a:prstTxWarp>
          </a:bodyPr>
          <a:lstStyle/>
          <a:p>
            <a:endParaRPr lang="en-US"/>
          </a:p>
        </p:txBody>
      </p:sp>
      <p:sp>
        <p:nvSpPr>
          <p:cNvPr id="88072" name="Oval 7"/>
          <p:cNvSpPr>
            <a:spLocks noChangeArrowheads="1"/>
          </p:cNvSpPr>
          <p:nvPr/>
        </p:nvSpPr>
        <p:spPr bwMode="auto">
          <a:xfrm>
            <a:off x="5467350" y="2867025"/>
            <a:ext cx="115888" cy="115888"/>
          </a:xfrm>
          <a:prstGeom prst="ellipse">
            <a:avLst/>
          </a:prstGeom>
          <a:gradFill rotWithShape="0">
            <a:gsLst>
              <a:gs pos="0">
                <a:srgbClr val="0000FF"/>
              </a:gs>
              <a:gs pos="100000">
                <a:srgbClr val="000076"/>
              </a:gs>
            </a:gsLst>
            <a:lin ang="5400000" scaled="1"/>
          </a:gradFill>
          <a:ln w="19080">
            <a:solidFill>
              <a:srgbClr val="0000FF"/>
            </a:solidFill>
            <a:miter lim="800000"/>
            <a:headEnd/>
            <a:tailEnd/>
          </a:ln>
        </p:spPr>
        <p:txBody>
          <a:bodyPr wrap="none" anchor="ctr">
            <a:prstTxWarp prst="textNoShape">
              <a:avLst/>
            </a:prstTxWarp>
          </a:bodyPr>
          <a:lstStyle/>
          <a:p>
            <a:endParaRPr lang="en-US"/>
          </a:p>
        </p:txBody>
      </p:sp>
      <p:sp>
        <p:nvSpPr>
          <p:cNvPr id="88073" name="Oval 8"/>
          <p:cNvSpPr>
            <a:spLocks noChangeArrowheads="1"/>
          </p:cNvSpPr>
          <p:nvPr/>
        </p:nvSpPr>
        <p:spPr bwMode="auto">
          <a:xfrm>
            <a:off x="5622925" y="2438400"/>
            <a:ext cx="115888" cy="115888"/>
          </a:xfrm>
          <a:prstGeom prst="ellipse">
            <a:avLst/>
          </a:prstGeom>
          <a:gradFill rotWithShape="0">
            <a:gsLst>
              <a:gs pos="0">
                <a:srgbClr val="0000FF"/>
              </a:gs>
              <a:gs pos="100000">
                <a:srgbClr val="000076"/>
              </a:gs>
            </a:gsLst>
            <a:lin ang="5400000" scaled="1"/>
          </a:gradFill>
          <a:ln w="19080">
            <a:solidFill>
              <a:srgbClr val="0000FF"/>
            </a:solidFill>
            <a:miter lim="800000"/>
            <a:headEnd/>
            <a:tailEnd/>
          </a:ln>
        </p:spPr>
        <p:txBody>
          <a:bodyPr wrap="none" anchor="ctr">
            <a:prstTxWarp prst="textNoShape">
              <a:avLst/>
            </a:prstTxWarp>
          </a:bodyPr>
          <a:lstStyle/>
          <a:p>
            <a:endParaRPr lang="en-US"/>
          </a:p>
        </p:txBody>
      </p:sp>
      <p:sp>
        <p:nvSpPr>
          <p:cNvPr id="88074" name="Oval 9"/>
          <p:cNvSpPr>
            <a:spLocks noChangeArrowheads="1"/>
          </p:cNvSpPr>
          <p:nvPr/>
        </p:nvSpPr>
        <p:spPr bwMode="auto">
          <a:xfrm>
            <a:off x="5362575" y="4273550"/>
            <a:ext cx="115888" cy="115888"/>
          </a:xfrm>
          <a:prstGeom prst="ellipse">
            <a:avLst/>
          </a:prstGeom>
          <a:solidFill>
            <a:srgbClr val="008000"/>
          </a:solidFill>
          <a:ln w="19080">
            <a:solidFill>
              <a:srgbClr val="008000"/>
            </a:solidFill>
            <a:miter lim="800000"/>
            <a:headEnd/>
            <a:tailEnd/>
          </a:ln>
        </p:spPr>
        <p:txBody>
          <a:bodyPr wrap="none" anchor="ctr">
            <a:prstTxWarp prst="textNoShape">
              <a:avLst/>
            </a:prstTxWarp>
          </a:bodyPr>
          <a:lstStyle/>
          <a:p>
            <a:endParaRPr lang="en-US"/>
          </a:p>
        </p:txBody>
      </p:sp>
      <p:sp>
        <p:nvSpPr>
          <p:cNvPr id="88075" name="Oval 10"/>
          <p:cNvSpPr>
            <a:spLocks noChangeArrowheads="1"/>
          </p:cNvSpPr>
          <p:nvPr/>
        </p:nvSpPr>
        <p:spPr bwMode="auto">
          <a:xfrm>
            <a:off x="5156200" y="4308475"/>
            <a:ext cx="115888" cy="115888"/>
          </a:xfrm>
          <a:prstGeom prst="ellipse">
            <a:avLst/>
          </a:prstGeom>
          <a:solidFill>
            <a:srgbClr val="008000"/>
          </a:solidFill>
          <a:ln w="19080">
            <a:solidFill>
              <a:srgbClr val="008000"/>
            </a:solidFill>
            <a:miter lim="800000"/>
            <a:headEnd/>
            <a:tailEnd/>
          </a:ln>
        </p:spPr>
        <p:txBody>
          <a:bodyPr wrap="none" anchor="ctr">
            <a:prstTxWarp prst="textNoShape">
              <a:avLst/>
            </a:prstTxWarp>
          </a:bodyPr>
          <a:lstStyle/>
          <a:p>
            <a:endParaRPr lang="en-US"/>
          </a:p>
        </p:txBody>
      </p:sp>
      <p:sp>
        <p:nvSpPr>
          <p:cNvPr id="88076" name="Oval 11"/>
          <p:cNvSpPr>
            <a:spLocks noChangeArrowheads="1"/>
          </p:cNvSpPr>
          <p:nvPr/>
        </p:nvSpPr>
        <p:spPr bwMode="auto">
          <a:xfrm>
            <a:off x="5073650" y="4511675"/>
            <a:ext cx="115888" cy="115888"/>
          </a:xfrm>
          <a:prstGeom prst="ellipse">
            <a:avLst/>
          </a:prstGeom>
          <a:solidFill>
            <a:srgbClr val="008000"/>
          </a:solidFill>
          <a:ln w="19080">
            <a:solidFill>
              <a:srgbClr val="008000"/>
            </a:solidFill>
            <a:miter lim="800000"/>
            <a:headEnd/>
            <a:tailEnd/>
          </a:ln>
        </p:spPr>
        <p:txBody>
          <a:bodyPr wrap="none" anchor="ctr">
            <a:prstTxWarp prst="textNoShape">
              <a:avLst/>
            </a:prstTxWarp>
          </a:bodyPr>
          <a:lstStyle/>
          <a:p>
            <a:endParaRPr lang="en-US"/>
          </a:p>
        </p:txBody>
      </p:sp>
      <p:sp>
        <p:nvSpPr>
          <p:cNvPr id="88077" name="Oval 12"/>
          <p:cNvSpPr>
            <a:spLocks noChangeArrowheads="1"/>
          </p:cNvSpPr>
          <p:nvPr/>
        </p:nvSpPr>
        <p:spPr bwMode="auto">
          <a:xfrm>
            <a:off x="5359400" y="4505325"/>
            <a:ext cx="115888" cy="115888"/>
          </a:xfrm>
          <a:prstGeom prst="ellipse">
            <a:avLst/>
          </a:prstGeom>
          <a:solidFill>
            <a:srgbClr val="008000"/>
          </a:solidFill>
          <a:ln w="19080">
            <a:solidFill>
              <a:srgbClr val="008000"/>
            </a:solidFill>
            <a:miter lim="800000"/>
            <a:headEnd/>
            <a:tailEnd/>
          </a:ln>
        </p:spPr>
        <p:txBody>
          <a:bodyPr wrap="none" anchor="ctr">
            <a:prstTxWarp prst="textNoShape">
              <a:avLst/>
            </a:prstTxWarp>
          </a:bodyPr>
          <a:lstStyle/>
          <a:p>
            <a:endParaRPr lang="en-US"/>
          </a:p>
        </p:txBody>
      </p:sp>
      <p:pic>
        <p:nvPicPr>
          <p:cNvPr id="88078" name="Picture 13"/>
          <p:cNvPicPr>
            <a:picLocks noChangeAspect="1" noChangeArrowheads="1"/>
          </p:cNvPicPr>
          <p:nvPr/>
        </p:nvPicPr>
        <p:blipFill>
          <a:blip r:embed="rId3"/>
          <a:srcRect/>
          <a:stretch>
            <a:fillRect/>
          </a:stretch>
        </p:blipFill>
        <p:spPr bwMode="auto">
          <a:xfrm>
            <a:off x="2387600" y="4316413"/>
            <a:ext cx="660400" cy="1220787"/>
          </a:xfrm>
          <a:prstGeom prst="rect">
            <a:avLst/>
          </a:prstGeom>
          <a:noFill/>
          <a:ln w="9525">
            <a:noFill/>
            <a:round/>
            <a:headEnd/>
            <a:tailEnd/>
          </a:ln>
        </p:spPr>
      </p:pic>
      <p:pic>
        <p:nvPicPr>
          <p:cNvPr id="88079" name="Picture 14"/>
          <p:cNvPicPr>
            <a:picLocks noChangeAspect="1" noChangeArrowheads="1"/>
          </p:cNvPicPr>
          <p:nvPr/>
        </p:nvPicPr>
        <p:blipFill>
          <a:blip r:embed="rId4"/>
          <a:srcRect/>
          <a:stretch>
            <a:fillRect/>
          </a:stretch>
        </p:blipFill>
        <p:spPr bwMode="auto">
          <a:xfrm>
            <a:off x="6143625" y="1295400"/>
            <a:ext cx="396875" cy="596900"/>
          </a:xfrm>
          <a:prstGeom prst="rect">
            <a:avLst/>
          </a:prstGeom>
          <a:noFill/>
          <a:ln w="9525">
            <a:noFill/>
            <a:round/>
            <a:headEnd/>
            <a:tailEnd/>
          </a:ln>
        </p:spPr>
      </p:pic>
      <p:pic>
        <p:nvPicPr>
          <p:cNvPr id="88080" name="Picture 15"/>
          <p:cNvPicPr>
            <a:picLocks noChangeAspect="1" noChangeArrowheads="1"/>
          </p:cNvPicPr>
          <p:nvPr/>
        </p:nvPicPr>
        <p:blipFill>
          <a:blip r:embed="rId5"/>
          <a:srcRect/>
          <a:stretch>
            <a:fillRect/>
          </a:stretch>
        </p:blipFill>
        <p:spPr bwMode="auto">
          <a:xfrm>
            <a:off x="6451600" y="2482850"/>
            <a:ext cx="339725" cy="515938"/>
          </a:xfrm>
          <a:prstGeom prst="rect">
            <a:avLst/>
          </a:prstGeom>
          <a:noFill/>
          <a:ln w="9525">
            <a:noFill/>
            <a:round/>
            <a:headEnd/>
            <a:tailEnd/>
          </a:ln>
        </p:spPr>
      </p:pic>
      <p:pic>
        <p:nvPicPr>
          <p:cNvPr id="88081" name="Picture 16"/>
          <p:cNvPicPr>
            <a:picLocks noChangeAspect="1" noChangeArrowheads="1"/>
          </p:cNvPicPr>
          <p:nvPr/>
        </p:nvPicPr>
        <p:blipFill>
          <a:blip r:embed="rId6"/>
          <a:srcRect/>
          <a:stretch>
            <a:fillRect/>
          </a:stretch>
        </p:blipFill>
        <p:spPr bwMode="auto">
          <a:xfrm>
            <a:off x="6173788" y="3027363"/>
            <a:ext cx="347662" cy="536575"/>
          </a:xfrm>
          <a:prstGeom prst="rect">
            <a:avLst/>
          </a:prstGeom>
          <a:noFill/>
          <a:ln w="9525">
            <a:noFill/>
            <a:round/>
            <a:headEnd/>
            <a:tailEnd/>
          </a:ln>
        </p:spPr>
      </p:pic>
      <p:sp>
        <p:nvSpPr>
          <p:cNvPr id="88082" name="Line 17"/>
          <p:cNvSpPr>
            <a:spLocks noChangeShapeType="1"/>
          </p:cNvSpPr>
          <p:nvPr/>
        </p:nvSpPr>
        <p:spPr bwMode="auto">
          <a:xfrm flipH="1">
            <a:off x="5786438" y="1905000"/>
            <a:ext cx="339725" cy="444500"/>
          </a:xfrm>
          <a:prstGeom prst="line">
            <a:avLst/>
          </a:prstGeom>
          <a:noFill/>
          <a:ln w="25560">
            <a:solidFill>
              <a:srgbClr val="000000"/>
            </a:solidFill>
            <a:miter lim="800000"/>
            <a:headEnd/>
            <a:tailEnd type="triangle" w="med" len="med"/>
          </a:ln>
        </p:spPr>
        <p:txBody>
          <a:bodyPr>
            <a:prstTxWarp prst="textNoShape">
              <a:avLst/>
            </a:prstTxWarp>
          </a:bodyPr>
          <a:lstStyle/>
          <a:p>
            <a:endParaRPr lang="en-US"/>
          </a:p>
        </p:txBody>
      </p:sp>
      <p:sp>
        <p:nvSpPr>
          <p:cNvPr id="88083" name="Line 18"/>
          <p:cNvSpPr>
            <a:spLocks noChangeShapeType="1"/>
          </p:cNvSpPr>
          <p:nvPr/>
        </p:nvSpPr>
        <p:spPr bwMode="auto">
          <a:xfrm flipH="1">
            <a:off x="5862638" y="2781300"/>
            <a:ext cx="555625" cy="1588"/>
          </a:xfrm>
          <a:prstGeom prst="line">
            <a:avLst/>
          </a:prstGeom>
          <a:noFill/>
          <a:ln w="25560">
            <a:solidFill>
              <a:srgbClr val="000000"/>
            </a:solidFill>
            <a:miter lim="800000"/>
            <a:headEnd/>
            <a:tailEnd type="triangle" w="med" len="med"/>
          </a:ln>
        </p:spPr>
        <p:txBody>
          <a:bodyPr>
            <a:prstTxWarp prst="textNoShape">
              <a:avLst/>
            </a:prstTxWarp>
          </a:bodyPr>
          <a:lstStyle/>
          <a:p>
            <a:endParaRPr lang="en-US"/>
          </a:p>
        </p:txBody>
      </p:sp>
      <p:sp>
        <p:nvSpPr>
          <p:cNvPr id="88084" name="Line 19"/>
          <p:cNvSpPr>
            <a:spLocks noChangeShapeType="1"/>
          </p:cNvSpPr>
          <p:nvPr/>
        </p:nvSpPr>
        <p:spPr bwMode="auto">
          <a:xfrm flipH="1" flipV="1">
            <a:off x="5595938" y="2979738"/>
            <a:ext cx="504825" cy="200025"/>
          </a:xfrm>
          <a:prstGeom prst="line">
            <a:avLst/>
          </a:prstGeom>
          <a:noFill/>
          <a:ln w="25560">
            <a:solidFill>
              <a:srgbClr val="000000"/>
            </a:solidFill>
            <a:miter lim="800000"/>
            <a:headEnd/>
            <a:tailEnd type="triangle" w="med" len="med"/>
          </a:ln>
        </p:spPr>
        <p:txBody>
          <a:bodyPr>
            <a:prstTxWarp prst="textNoShape">
              <a:avLst/>
            </a:prstTxWarp>
          </a:bodyPr>
          <a:lstStyle/>
          <a:p>
            <a:endParaRPr lang="en-US"/>
          </a:p>
        </p:txBody>
      </p:sp>
      <p:sp>
        <p:nvSpPr>
          <p:cNvPr id="88085" name="Text Box 20"/>
          <p:cNvSpPr txBox="1">
            <a:spLocks noChangeArrowheads="1"/>
          </p:cNvSpPr>
          <p:nvPr/>
        </p:nvSpPr>
        <p:spPr bwMode="auto">
          <a:xfrm>
            <a:off x="685800" y="287338"/>
            <a:ext cx="7772400" cy="974725"/>
          </a:xfrm>
          <a:prstGeom prst="rect">
            <a:avLst/>
          </a:prstGeom>
          <a:noFill/>
          <a:ln w="9525">
            <a:noFill/>
            <a:round/>
            <a:headEnd/>
            <a:tailEnd/>
          </a:ln>
        </p:spPr>
        <p:txBody>
          <a:bodyPr lIns="0" tIns="0" rIns="0" bIns="0">
            <a:prstTxWarp prst="textNoShape">
              <a:avLst/>
            </a:prstTxWarp>
          </a:bodyPr>
          <a:lstStyle/>
          <a:p>
            <a:pPr>
              <a:lnSpc>
                <a:spcPts val="36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002147"/>
                </a:solidFill>
              </a:rPr>
              <a:t>Vase shape space</a:t>
            </a:r>
            <a:br>
              <a:rPr lang="en-GB" sz="3200">
                <a:solidFill>
                  <a:srgbClr val="002147"/>
                </a:solidFill>
              </a:rPr>
            </a:br>
            <a:endParaRPr lang="en-GB" sz="3200">
              <a:solidFill>
                <a:srgbClr val="002147"/>
              </a:solidFill>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0114" name="Oval 1"/>
          <p:cNvSpPr>
            <a:spLocks noChangeArrowheads="1"/>
          </p:cNvSpPr>
          <p:nvPr/>
        </p:nvSpPr>
        <p:spPr bwMode="auto">
          <a:xfrm>
            <a:off x="5343525" y="4121150"/>
            <a:ext cx="115888" cy="115888"/>
          </a:xfrm>
          <a:prstGeom prst="ellipse">
            <a:avLst/>
          </a:prstGeom>
          <a:solidFill>
            <a:srgbClr val="008000"/>
          </a:solidFill>
          <a:ln w="19080">
            <a:solidFill>
              <a:srgbClr val="008000"/>
            </a:solidFill>
            <a:miter lim="800000"/>
            <a:headEnd/>
            <a:tailEnd/>
          </a:ln>
        </p:spPr>
        <p:txBody>
          <a:bodyPr wrap="none" anchor="ctr">
            <a:prstTxWarp prst="textNoShape">
              <a:avLst/>
            </a:prstTxWarp>
          </a:bodyPr>
          <a:lstStyle/>
          <a:p>
            <a:endParaRPr lang="en-US"/>
          </a:p>
        </p:txBody>
      </p:sp>
      <p:sp>
        <p:nvSpPr>
          <p:cNvPr id="90115" name="Line 2"/>
          <p:cNvSpPr>
            <a:spLocks noChangeShapeType="1"/>
          </p:cNvSpPr>
          <p:nvPr/>
        </p:nvSpPr>
        <p:spPr bwMode="auto">
          <a:xfrm>
            <a:off x="4559300" y="2311400"/>
            <a:ext cx="1588" cy="1619250"/>
          </a:xfrm>
          <a:prstGeom prst="line">
            <a:avLst/>
          </a:prstGeom>
          <a:noFill/>
          <a:ln w="25560">
            <a:solidFill>
              <a:srgbClr val="0000CC"/>
            </a:solidFill>
            <a:miter lim="800000"/>
            <a:headEnd/>
            <a:tailEnd/>
          </a:ln>
        </p:spPr>
        <p:txBody>
          <a:bodyPr>
            <a:prstTxWarp prst="textNoShape">
              <a:avLst/>
            </a:prstTxWarp>
          </a:bodyPr>
          <a:lstStyle/>
          <a:p>
            <a:endParaRPr lang="en-US"/>
          </a:p>
        </p:txBody>
      </p:sp>
      <p:sp>
        <p:nvSpPr>
          <p:cNvPr id="90116" name="Line 3"/>
          <p:cNvSpPr>
            <a:spLocks noChangeShapeType="1"/>
          </p:cNvSpPr>
          <p:nvPr/>
        </p:nvSpPr>
        <p:spPr bwMode="auto">
          <a:xfrm flipH="1">
            <a:off x="3717925" y="3917950"/>
            <a:ext cx="836613" cy="769938"/>
          </a:xfrm>
          <a:prstGeom prst="line">
            <a:avLst/>
          </a:prstGeom>
          <a:noFill/>
          <a:ln w="25560">
            <a:solidFill>
              <a:srgbClr val="0000CC"/>
            </a:solidFill>
            <a:miter lim="800000"/>
            <a:headEnd/>
            <a:tailEnd/>
          </a:ln>
        </p:spPr>
        <p:txBody>
          <a:bodyPr>
            <a:prstTxWarp prst="textNoShape">
              <a:avLst/>
            </a:prstTxWarp>
          </a:bodyPr>
          <a:lstStyle/>
          <a:p>
            <a:endParaRPr lang="en-US"/>
          </a:p>
        </p:txBody>
      </p:sp>
      <p:sp>
        <p:nvSpPr>
          <p:cNvPr id="90117" name="Line 4"/>
          <p:cNvSpPr>
            <a:spLocks noChangeShapeType="1"/>
          </p:cNvSpPr>
          <p:nvPr/>
        </p:nvSpPr>
        <p:spPr bwMode="auto">
          <a:xfrm flipH="1">
            <a:off x="4554538" y="3875088"/>
            <a:ext cx="1766887" cy="38100"/>
          </a:xfrm>
          <a:prstGeom prst="line">
            <a:avLst/>
          </a:prstGeom>
          <a:noFill/>
          <a:ln w="25560">
            <a:solidFill>
              <a:srgbClr val="0000CC"/>
            </a:solidFill>
            <a:miter lim="800000"/>
            <a:headEnd/>
            <a:tailEnd/>
          </a:ln>
        </p:spPr>
        <p:txBody>
          <a:bodyPr>
            <a:prstTxWarp prst="textNoShape">
              <a:avLst/>
            </a:prstTxWarp>
          </a:bodyPr>
          <a:lstStyle/>
          <a:p>
            <a:endParaRPr lang="en-US"/>
          </a:p>
        </p:txBody>
      </p:sp>
      <p:sp>
        <p:nvSpPr>
          <p:cNvPr id="90118" name="Text Box 5"/>
          <p:cNvSpPr txBox="1">
            <a:spLocks noChangeArrowheads="1"/>
          </p:cNvSpPr>
          <p:nvPr/>
        </p:nvSpPr>
        <p:spPr bwMode="auto">
          <a:xfrm>
            <a:off x="5724525" y="4467225"/>
            <a:ext cx="3419475" cy="460375"/>
          </a:xfrm>
          <a:prstGeom prst="rect">
            <a:avLst/>
          </a:prstGeom>
          <a:noFill/>
          <a:ln w="9525">
            <a:noFill/>
            <a:round/>
            <a:headEnd/>
            <a:tailEnd/>
          </a:ln>
        </p:spPr>
        <p:txBody>
          <a:bodyPr lIns="90000" tIns="46800" rIns="90000" bIns="46800">
            <a:prstTxWarp prst="textNoShape">
              <a:avLst/>
            </a:prstTxWarp>
            <a:spAutoFit/>
          </a:bodyPr>
          <a:lstStyle/>
          <a:p>
            <a:pPr algn="ctr">
              <a:spcBef>
                <a:spcPts val="1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CC"/>
                </a:solidFill>
              </a:rPr>
              <a:t>“vase shape space”</a:t>
            </a:r>
          </a:p>
        </p:txBody>
      </p:sp>
      <p:cxnSp>
        <p:nvCxnSpPr>
          <p:cNvPr id="90119" name="AutoShape 6"/>
          <p:cNvCxnSpPr>
            <a:cxnSpLocks noChangeShapeType="1"/>
          </p:cNvCxnSpPr>
          <p:nvPr/>
        </p:nvCxnSpPr>
        <p:spPr bwMode="auto">
          <a:xfrm flipV="1">
            <a:off x="3159125" y="4351338"/>
            <a:ext cx="1914525" cy="742950"/>
          </a:xfrm>
          <a:prstGeom prst="curvedConnector3">
            <a:avLst>
              <a:gd name="adj1" fmla="val 50000"/>
            </a:avLst>
          </a:prstGeom>
          <a:noFill/>
          <a:ln w="12600">
            <a:solidFill>
              <a:srgbClr val="000000"/>
            </a:solidFill>
            <a:prstDash val="dash"/>
            <a:miter lim="800000"/>
            <a:headEnd/>
            <a:tailEnd type="triangle" w="med" len="med"/>
          </a:ln>
        </p:spPr>
      </p:cxnSp>
      <p:sp>
        <p:nvSpPr>
          <p:cNvPr id="90120" name="Oval 7"/>
          <p:cNvSpPr>
            <a:spLocks noChangeArrowheads="1"/>
          </p:cNvSpPr>
          <p:nvPr/>
        </p:nvSpPr>
        <p:spPr bwMode="auto">
          <a:xfrm>
            <a:off x="5651500" y="2708275"/>
            <a:ext cx="115888" cy="115888"/>
          </a:xfrm>
          <a:prstGeom prst="ellipse">
            <a:avLst/>
          </a:prstGeom>
          <a:gradFill rotWithShape="0">
            <a:gsLst>
              <a:gs pos="0">
                <a:srgbClr val="0000FF"/>
              </a:gs>
              <a:gs pos="100000">
                <a:srgbClr val="000076"/>
              </a:gs>
            </a:gsLst>
            <a:lin ang="5400000" scaled="1"/>
          </a:gradFill>
          <a:ln w="19080">
            <a:solidFill>
              <a:srgbClr val="0000FF"/>
            </a:solidFill>
            <a:miter lim="800000"/>
            <a:headEnd/>
            <a:tailEnd/>
          </a:ln>
        </p:spPr>
        <p:txBody>
          <a:bodyPr wrap="none" anchor="ctr">
            <a:prstTxWarp prst="textNoShape">
              <a:avLst/>
            </a:prstTxWarp>
          </a:bodyPr>
          <a:lstStyle/>
          <a:p>
            <a:endParaRPr lang="en-US"/>
          </a:p>
        </p:txBody>
      </p:sp>
      <p:sp>
        <p:nvSpPr>
          <p:cNvPr id="90121" name="Oval 8"/>
          <p:cNvSpPr>
            <a:spLocks noChangeArrowheads="1"/>
          </p:cNvSpPr>
          <p:nvPr/>
        </p:nvSpPr>
        <p:spPr bwMode="auto">
          <a:xfrm>
            <a:off x="5467350" y="2867025"/>
            <a:ext cx="115888" cy="115888"/>
          </a:xfrm>
          <a:prstGeom prst="ellipse">
            <a:avLst/>
          </a:prstGeom>
          <a:gradFill rotWithShape="0">
            <a:gsLst>
              <a:gs pos="0">
                <a:srgbClr val="0000FF"/>
              </a:gs>
              <a:gs pos="100000">
                <a:srgbClr val="000076"/>
              </a:gs>
            </a:gsLst>
            <a:lin ang="5400000" scaled="1"/>
          </a:gradFill>
          <a:ln w="19080">
            <a:solidFill>
              <a:srgbClr val="0000FF"/>
            </a:solidFill>
            <a:miter lim="800000"/>
            <a:headEnd/>
            <a:tailEnd/>
          </a:ln>
        </p:spPr>
        <p:txBody>
          <a:bodyPr wrap="none" anchor="ctr">
            <a:prstTxWarp prst="textNoShape">
              <a:avLst/>
            </a:prstTxWarp>
          </a:bodyPr>
          <a:lstStyle/>
          <a:p>
            <a:endParaRPr lang="en-US"/>
          </a:p>
        </p:txBody>
      </p:sp>
      <p:sp>
        <p:nvSpPr>
          <p:cNvPr id="90122" name="Oval 9"/>
          <p:cNvSpPr>
            <a:spLocks noChangeArrowheads="1"/>
          </p:cNvSpPr>
          <p:nvPr/>
        </p:nvSpPr>
        <p:spPr bwMode="auto">
          <a:xfrm>
            <a:off x="5622925" y="2438400"/>
            <a:ext cx="115888" cy="115888"/>
          </a:xfrm>
          <a:prstGeom prst="ellipse">
            <a:avLst/>
          </a:prstGeom>
          <a:gradFill rotWithShape="0">
            <a:gsLst>
              <a:gs pos="0">
                <a:srgbClr val="0000FF"/>
              </a:gs>
              <a:gs pos="100000">
                <a:srgbClr val="000076"/>
              </a:gs>
            </a:gsLst>
            <a:lin ang="5400000" scaled="1"/>
          </a:gradFill>
          <a:ln w="19080">
            <a:solidFill>
              <a:srgbClr val="0000FF"/>
            </a:solidFill>
            <a:miter lim="800000"/>
            <a:headEnd/>
            <a:tailEnd/>
          </a:ln>
        </p:spPr>
        <p:txBody>
          <a:bodyPr wrap="none" anchor="ctr">
            <a:prstTxWarp prst="textNoShape">
              <a:avLst/>
            </a:prstTxWarp>
          </a:bodyPr>
          <a:lstStyle/>
          <a:p>
            <a:endParaRPr lang="en-US"/>
          </a:p>
        </p:txBody>
      </p:sp>
      <p:sp>
        <p:nvSpPr>
          <p:cNvPr id="90123" name="Oval 10"/>
          <p:cNvSpPr>
            <a:spLocks noChangeArrowheads="1"/>
          </p:cNvSpPr>
          <p:nvPr/>
        </p:nvSpPr>
        <p:spPr bwMode="auto">
          <a:xfrm>
            <a:off x="5362575" y="4273550"/>
            <a:ext cx="115888" cy="115888"/>
          </a:xfrm>
          <a:prstGeom prst="ellipse">
            <a:avLst/>
          </a:prstGeom>
          <a:solidFill>
            <a:srgbClr val="008000"/>
          </a:solidFill>
          <a:ln w="19080">
            <a:solidFill>
              <a:srgbClr val="008000"/>
            </a:solidFill>
            <a:miter lim="800000"/>
            <a:headEnd/>
            <a:tailEnd/>
          </a:ln>
        </p:spPr>
        <p:txBody>
          <a:bodyPr wrap="none" anchor="ctr">
            <a:prstTxWarp prst="textNoShape">
              <a:avLst/>
            </a:prstTxWarp>
          </a:bodyPr>
          <a:lstStyle/>
          <a:p>
            <a:endParaRPr lang="en-US"/>
          </a:p>
        </p:txBody>
      </p:sp>
      <p:sp>
        <p:nvSpPr>
          <p:cNvPr id="90124" name="Oval 11"/>
          <p:cNvSpPr>
            <a:spLocks noChangeArrowheads="1"/>
          </p:cNvSpPr>
          <p:nvPr/>
        </p:nvSpPr>
        <p:spPr bwMode="auto">
          <a:xfrm>
            <a:off x="5156200" y="4308475"/>
            <a:ext cx="115888" cy="115888"/>
          </a:xfrm>
          <a:prstGeom prst="ellipse">
            <a:avLst/>
          </a:prstGeom>
          <a:solidFill>
            <a:srgbClr val="008000"/>
          </a:solidFill>
          <a:ln w="19080">
            <a:solidFill>
              <a:srgbClr val="008000"/>
            </a:solidFill>
            <a:miter lim="800000"/>
            <a:headEnd/>
            <a:tailEnd/>
          </a:ln>
        </p:spPr>
        <p:txBody>
          <a:bodyPr wrap="none" anchor="ctr">
            <a:prstTxWarp prst="textNoShape">
              <a:avLst/>
            </a:prstTxWarp>
          </a:bodyPr>
          <a:lstStyle/>
          <a:p>
            <a:endParaRPr lang="en-US"/>
          </a:p>
        </p:txBody>
      </p:sp>
      <p:sp>
        <p:nvSpPr>
          <p:cNvPr id="90125" name="Oval 12"/>
          <p:cNvSpPr>
            <a:spLocks noChangeArrowheads="1"/>
          </p:cNvSpPr>
          <p:nvPr/>
        </p:nvSpPr>
        <p:spPr bwMode="auto">
          <a:xfrm>
            <a:off x="5073650" y="4511675"/>
            <a:ext cx="115888" cy="115888"/>
          </a:xfrm>
          <a:prstGeom prst="ellipse">
            <a:avLst/>
          </a:prstGeom>
          <a:solidFill>
            <a:srgbClr val="008000"/>
          </a:solidFill>
          <a:ln w="19080">
            <a:solidFill>
              <a:srgbClr val="008000"/>
            </a:solidFill>
            <a:miter lim="800000"/>
            <a:headEnd/>
            <a:tailEnd/>
          </a:ln>
        </p:spPr>
        <p:txBody>
          <a:bodyPr wrap="none" anchor="ctr">
            <a:prstTxWarp prst="textNoShape">
              <a:avLst/>
            </a:prstTxWarp>
          </a:bodyPr>
          <a:lstStyle/>
          <a:p>
            <a:endParaRPr lang="en-US"/>
          </a:p>
        </p:txBody>
      </p:sp>
      <p:sp>
        <p:nvSpPr>
          <p:cNvPr id="90126" name="Oval 13"/>
          <p:cNvSpPr>
            <a:spLocks noChangeArrowheads="1"/>
          </p:cNvSpPr>
          <p:nvPr/>
        </p:nvSpPr>
        <p:spPr bwMode="auto">
          <a:xfrm>
            <a:off x="5359400" y="4505325"/>
            <a:ext cx="115888" cy="115888"/>
          </a:xfrm>
          <a:prstGeom prst="ellipse">
            <a:avLst/>
          </a:prstGeom>
          <a:solidFill>
            <a:srgbClr val="008000"/>
          </a:solidFill>
          <a:ln w="19080">
            <a:solidFill>
              <a:srgbClr val="008000"/>
            </a:solidFill>
            <a:miter lim="800000"/>
            <a:headEnd/>
            <a:tailEnd/>
          </a:ln>
        </p:spPr>
        <p:txBody>
          <a:bodyPr wrap="none" anchor="ctr">
            <a:prstTxWarp prst="textNoShape">
              <a:avLst/>
            </a:prstTxWarp>
          </a:bodyPr>
          <a:lstStyle/>
          <a:p>
            <a:endParaRPr lang="en-US"/>
          </a:p>
        </p:txBody>
      </p:sp>
      <p:pic>
        <p:nvPicPr>
          <p:cNvPr id="90127" name="Picture 14"/>
          <p:cNvPicPr>
            <a:picLocks noChangeAspect="1" noChangeArrowheads="1"/>
          </p:cNvPicPr>
          <p:nvPr/>
        </p:nvPicPr>
        <p:blipFill>
          <a:blip r:embed="rId3"/>
          <a:srcRect/>
          <a:stretch>
            <a:fillRect/>
          </a:stretch>
        </p:blipFill>
        <p:spPr bwMode="auto">
          <a:xfrm>
            <a:off x="3563938" y="1412875"/>
            <a:ext cx="728662" cy="1079500"/>
          </a:xfrm>
          <a:prstGeom prst="rect">
            <a:avLst/>
          </a:prstGeom>
          <a:noFill/>
          <a:ln w="9525">
            <a:noFill/>
            <a:round/>
            <a:headEnd/>
            <a:tailEnd/>
          </a:ln>
        </p:spPr>
      </p:pic>
      <p:pic>
        <p:nvPicPr>
          <p:cNvPr id="90128" name="Picture 15"/>
          <p:cNvPicPr>
            <a:picLocks noChangeAspect="1" noChangeArrowheads="1"/>
          </p:cNvPicPr>
          <p:nvPr/>
        </p:nvPicPr>
        <p:blipFill>
          <a:blip r:embed="rId4"/>
          <a:srcRect/>
          <a:stretch>
            <a:fillRect/>
          </a:stretch>
        </p:blipFill>
        <p:spPr bwMode="auto">
          <a:xfrm>
            <a:off x="2387600" y="4316413"/>
            <a:ext cx="660400" cy="1220787"/>
          </a:xfrm>
          <a:prstGeom prst="rect">
            <a:avLst/>
          </a:prstGeom>
          <a:noFill/>
          <a:ln w="9525">
            <a:noFill/>
            <a:round/>
            <a:headEnd/>
            <a:tailEnd/>
          </a:ln>
        </p:spPr>
      </p:pic>
      <p:sp>
        <p:nvSpPr>
          <p:cNvPr id="90129" name="Oval 16"/>
          <p:cNvSpPr>
            <a:spLocks noChangeArrowheads="1"/>
          </p:cNvSpPr>
          <p:nvPr/>
        </p:nvSpPr>
        <p:spPr bwMode="auto">
          <a:xfrm>
            <a:off x="5413375" y="2613025"/>
            <a:ext cx="115888" cy="115888"/>
          </a:xfrm>
          <a:prstGeom prst="ellipse">
            <a:avLst/>
          </a:prstGeom>
          <a:solidFill>
            <a:srgbClr val="FF0000"/>
          </a:solidFill>
          <a:ln w="19080">
            <a:solidFill>
              <a:srgbClr val="FF0000"/>
            </a:solidFill>
            <a:miter lim="800000"/>
            <a:headEnd/>
            <a:tailEnd/>
          </a:ln>
        </p:spPr>
        <p:txBody>
          <a:bodyPr wrap="none" anchor="ctr">
            <a:prstTxWarp prst="textNoShape">
              <a:avLst/>
            </a:prstTxWarp>
          </a:bodyPr>
          <a:lstStyle/>
          <a:p>
            <a:endParaRPr lang="en-US"/>
          </a:p>
        </p:txBody>
      </p:sp>
      <p:cxnSp>
        <p:nvCxnSpPr>
          <p:cNvPr id="90130" name="AutoShape 17"/>
          <p:cNvCxnSpPr>
            <a:cxnSpLocks noChangeShapeType="1"/>
          </p:cNvCxnSpPr>
          <p:nvPr/>
        </p:nvCxnSpPr>
        <p:spPr bwMode="auto">
          <a:xfrm>
            <a:off x="4416425" y="1874838"/>
            <a:ext cx="965200" cy="739775"/>
          </a:xfrm>
          <a:prstGeom prst="curvedConnector3">
            <a:avLst>
              <a:gd name="adj1" fmla="val 50000"/>
            </a:avLst>
          </a:prstGeom>
          <a:noFill/>
          <a:ln w="12600">
            <a:solidFill>
              <a:srgbClr val="000000"/>
            </a:solidFill>
            <a:prstDash val="dash"/>
            <a:miter lim="800000"/>
            <a:headEnd/>
            <a:tailEnd type="triangle" w="med" len="med"/>
          </a:ln>
        </p:spPr>
      </p:cxnSp>
      <p:sp>
        <p:nvSpPr>
          <p:cNvPr id="90131" name="Text Box 18"/>
          <p:cNvSpPr txBox="1">
            <a:spLocks noChangeArrowheads="1"/>
          </p:cNvSpPr>
          <p:nvPr/>
        </p:nvSpPr>
        <p:spPr bwMode="auto">
          <a:xfrm>
            <a:off x="3302000" y="884238"/>
            <a:ext cx="1384300" cy="398462"/>
          </a:xfrm>
          <a:prstGeom prst="rect">
            <a:avLst/>
          </a:prstGeom>
          <a:noFill/>
          <a:ln w="9525">
            <a:noFill/>
            <a:round/>
            <a:headEnd/>
            <a:tailEnd/>
          </a:ln>
        </p:spPr>
        <p:txBody>
          <a:bodyPr lIns="90000" tIns="46800" rIns="90000" bIns="46800">
            <a:prstTxWarp prst="textNoShape">
              <a:avLst/>
            </a:prstTxWarp>
            <a:spAutoFit/>
          </a:bodyPr>
          <a:lstStyle/>
          <a:p>
            <a:pPr algn="ctr">
              <a:spcBef>
                <a:spcPts val="12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00CC"/>
                </a:solidFill>
              </a:rPr>
              <a:t>query</a:t>
            </a:r>
          </a:p>
        </p:txBody>
      </p:sp>
      <p:sp>
        <p:nvSpPr>
          <p:cNvPr id="90132" name="Text Box 19"/>
          <p:cNvSpPr txBox="1">
            <a:spLocks noChangeArrowheads="1"/>
          </p:cNvSpPr>
          <p:nvPr/>
        </p:nvSpPr>
        <p:spPr bwMode="auto">
          <a:xfrm>
            <a:off x="0" y="114300"/>
            <a:ext cx="9144000" cy="581025"/>
          </a:xfrm>
          <a:prstGeom prst="rect">
            <a:avLst/>
          </a:prstGeom>
          <a:noFill/>
          <a:ln w="9525">
            <a:noFill/>
            <a:round/>
            <a:headEnd/>
            <a:tailEnd/>
          </a:ln>
        </p:spPr>
        <p:txBody>
          <a:bodyPr lIns="90000" tIns="46800" rIns="90000" bIns="46800" anchor="ctr">
            <a:prstTxWarp prst="textNoShape">
              <a:avLst/>
            </a:prstTxWarp>
          </a:bodyPr>
          <a:lstStyle/>
          <a:p>
            <a:pPr algn="ctr" eaLnBrk="1">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000000"/>
                </a:solidFill>
              </a:rPr>
              <a:t>Compute three nearest neighbours for each vase</a:t>
            </a:r>
          </a:p>
        </p:txBody>
      </p:sp>
      <p:pic>
        <p:nvPicPr>
          <p:cNvPr id="90133" name="Picture 20"/>
          <p:cNvPicPr>
            <a:picLocks noChangeAspect="1" noChangeArrowheads="1"/>
          </p:cNvPicPr>
          <p:nvPr/>
        </p:nvPicPr>
        <p:blipFill>
          <a:blip r:embed="rId5"/>
          <a:srcRect/>
          <a:stretch>
            <a:fillRect/>
          </a:stretch>
        </p:blipFill>
        <p:spPr bwMode="auto">
          <a:xfrm>
            <a:off x="6143625" y="1295400"/>
            <a:ext cx="396875" cy="596900"/>
          </a:xfrm>
          <a:prstGeom prst="rect">
            <a:avLst/>
          </a:prstGeom>
          <a:noFill/>
          <a:ln w="9525">
            <a:noFill/>
            <a:round/>
            <a:headEnd/>
            <a:tailEnd/>
          </a:ln>
        </p:spPr>
      </p:pic>
      <p:pic>
        <p:nvPicPr>
          <p:cNvPr id="90134" name="Picture 21"/>
          <p:cNvPicPr>
            <a:picLocks noChangeAspect="1" noChangeArrowheads="1"/>
          </p:cNvPicPr>
          <p:nvPr/>
        </p:nvPicPr>
        <p:blipFill>
          <a:blip r:embed="rId6"/>
          <a:srcRect/>
          <a:stretch>
            <a:fillRect/>
          </a:stretch>
        </p:blipFill>
        <p:spPr bwMode="auto">
          <a:xfrm>
            <a:off x="6451600" y="2482850"/>
            <a:ext cx="339725" cy="515938"/>
          </a:xfrm>
          <a:prstGeom prst="rect">
            <a:avLst/>
          </a:prstGeom>
          <a:noFill/>
          <a:ln w="9525">
            <a:noFill/>
            <a:round/>
            <a:headEnd/>
            <a:tailEnd/>
          </a:ln>
        </p:spPr>
      </p:pic>
      <p:pic>
        <p:nvPicPr>
          <p:cNvPr id="90135" name="Picture 22"/>
          <p:cNvPicPr>
            <a:picLocks noChangeAspect="1" noChangeArrowheads="1"/>
          </p:cNvPicPr>
          <p:nvPr/>
        </p:nvPicPr>
        <p:blipFill>
          <a:blip r:embed="rId7"/>
          <a:srcRect/>
          <a:stretch>
            <a:fillRect/>
          </a:stretch>
        </p:blipFill>
        <p:spPr bwMode="auto">
          <a:xfrm>
            <a:off x="6173788" y="3027363"/>
            <a:ext cx="347662" cy="536575"/>
          </a:xfrm>
          <a:prstGeom prst="rect">
            <a:avLst/>
          </a:prstGeom>
          <a:noFill/>
          <a:ln w="9525">
            <a:noFill/>
            <a:round/>
            <a:headEnd/>
            <a:tailEnd/>
          </a:ln>
        </p:spPr>
      </p:pic>
      <p:sp>
        <p:nvSpPr>
          <p:cNvPr id="90136" name="Line 23"/>
          <p:cNvSpPr>
            <a:spLocks noChangeShapeType="1"/>
          </p:cNvSpPr>
          <p:nvPr/>
        </p:nvSpPr>
        <p:spPr bwMode="auto">
          <a:xfrm flipH="1">
            <a:off x="5786438" y="1905000"/>
            <a:ext cx="339725" cy="444500"/>
          </a:xfrm>
          <a:prstGeom prst="line">
            <a:avLst/>
          </a:prstGeom>
          <a:noFill/>
          <a:ln w="25560">
            <a:solidFill>
              <a:srgbClr val="000000"/>
            </a:solidFill>
            <a:miter lim="800000"/>
            <a:headEnd/>
            <a:tailEnd type="triangle" w="med" len="med"/>
          </a:ln>
        </p:spPr>
        <p:txBody>
          <a:bodyPr>
            <a:prstTxWarp prst="textNoShape">
              <a:avLst/>
            </a:prstTxWarp>
          </a:bodyPr>
          <a:lstStyle/>
          <a:p>
            <a:endParaRPr lang="en-US"/>
          </a:p>
        </p:txBody>
      </p:sp>
      <p:sp>
        <p:nvSpPr>
          <p:cNvPr id="90137" name="Line 24"/>
          <p:cNvSpPr>
            <a:spLocks noChangeShapeType="1"/>
          </p:cNvSpPr>
          <p:nvPr/>
        </p:nvSpPr>
        <p:spPr bwMode="auto">
          <a:xfrm flipH="1">
            <a:off x="5862638" y="2781300"/>
            <a:ext cx="555625" cy="1588"/>
          </a:xfrm>
          <a:prstGeom prst="line">
            <a:avLst/>
          </a:prstGeom>
          <a:noFill/>
          <a:ln w="25560">
            <a:solidFill>
              <a:srgbClr val="000000"/>
            </a:solidFill>
            <a:miter lim="800000"/>
            <a:headEnd/>
            <a:tailEnd type="triangle" w="med" len="med"/>
          </a:ln>
        </p:spPr>
        <p:txBody>
          <a:bodyPr>
            <a:prstTxWarp prst="textNoShape">
              <a:avLst/>
            </a:prstTxWarp>
          </a:bodyPr>
          <a:lstStyle/>
          <a:p>
            <a:endParaRPr lang="en-US"/>
          </a:p>
        </p:txBody>
      </p:sp>
      <p:sp>
        <p:nvSpPr>
          <p:cNvPr id="90138" name="Line 25"/>
          <p:cNvSpPr>
            <a:spLocks noChangeShapeType="1"/>
          </p:cNvSpPr>
          <p:nvPr/>
        </p:nvSpPr>
        <p:spPr bwMode="auto">
          <a:xfrm flipH="1" flipV="1">
            <a:off x="5595938" y="2979738"/>
            <a:ext cx="504825" cy="200025"/>
          </a:xfrm>
          <a:prstGeom prst="line">
            <a:avLst/>
          </a:prstGeom>
          <a:noFill/>
          <a:ln w="25560">
            <a:solidFill>
              <a:srgbClr val="000000"/>
            </a:solidFill>
            <a:miter lim="800000"/>
            <a:headEnd/>
            <a:tailEnd type="triangle" w="med" len="med"/>
          </a:ln>
        </p:spPr>
        <p:txBody>
          <a:bodyPr>
            <a:prstTxWarp prst="textNoShape">
              <a:avLst/>
            </a:prstTxWarp>
          </a:bodyPr>
          <a:lstStyle/>
          <a:p>
            <a:endParaRPr lang="en-US"/>
          </a:p>
        </p:txBody>
      </p:sp>
      <p:sp>
        <p:nvSpPr>
          <p:cNvPr id="90139" name="Text Box 26"/>
          <p:cNvSpPr txBox="1">
            <a:spLocks noChangeArrowheads="1"/>
          </p:cNvSpPr>
          <p:nvPr/>
        </p:nvSpPr>
        <p:spPr bwMode="auto">
          <a:xfrm>
            <a:off x="755650" y="1628775"/>
            <a:ext cx="2438400" cy="520700"/>
          </a:xfrm>
          <a:prstGeom prst="rect">
            <a:avLst/>
          </a:prstGeom>
          <a:noFill/>
          <a:ln w="9525">
            <a:noFill/>
            <a:round/>
            <a:headEnd/>
            <a:tailEnd/>
          </a:ln>
        </p:spPr>
        <p:txBody>
          <a:bodyPr lIns="90000" tIns="46800" rIns="90000" bIns="46800">
            <a:prstTxWarp prst="textNoShape">
              <a:avLst/>
            </a:prstTxWarp>
            <a:spAutoFit/>
          </a:bodyPr>
          <a:lstStyle/>
          <a:p>
            <a:pPr algn="ctr">
              <a:spcBef>
                <a:spcPts val="1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800">
                <a:solidFill>
                  <a:srgbClr val="0000CC"/>
                </a:solidFill>
              </a:rPr>
              <a:t>classify shape</a:t>
            </a:r>
          </a:p>
        </p:txBody>
      </p:sp>
      <p:sp>
        <p:nvSpPr>
          <p:cNvPr id="90140" name="Text Box 27"/>
          <p:cNvSpPr txBox="1">
            <a:spLocks noChangeArrowheads="1"/>
          </p:cNvSpPr>
          <p:nvPr/>
        </p:nvSpPr>
        <p:spPr bwMode="auto">
          <a:xfrm>
            <a:off x="7019925" y="2133600"/>
            <a:ext cx="1828800" cy="642938"/>
          </a:xfrm>
          <a:prstGeom prst="rect">
            <a:avLst/>
          </a:prstGeom>
          <a:noFill/>
          <a:ln w="9525">
            <a:noFill/>
            <a:round/>
            <a:headEnd/>
            <a:tailEnd/>
          </a:ln>
        </p:spPr>
        <p:txBody>
          <a:bodyPr lIns="90000" tIns="46800" rIns="90000" bIns="46800">
            <a:prstTxWarp prst="textNoShape">
              <a:avLst/>
            </a:prstTxWarp>
            <a:spAutoFit/>
          </a:bodyPr>
          <a:lstStyle/>
          <a:p>
            <a:pPr algn="ctr">
              <a:spcBef>
                <a:spcPts val="1125"/>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CC"/>
                </a:solidFill>
              </a:rPr>
              <a:t>all three are amphora neck</a:t>
            </a:r>
          </a:p>
        </p:txBody>
      </p:sp>
      <p:sp>
        <p:nvSpPr>
          <p:cNvPr id="90141" name="Text Box 28"/>
          <p:cNvSpPr txBox="1">
            <a:spLocks noChangeArrowheads="1"/>
          </p:cNvSpPr>
          <p:nvPr/>
        </p:nvSpPr>
        <p:spPr bwMode="auto">
          <a:xfrm>
            <a:off x="355600" y="2997200"/>
            <a:ext cx="2717800" cy="825500"/>
          </a:xfrm>
          <a:prstGeom prst="rect">
            <a:avLst/>
          </a:prstGeom>
          <a:noFill/>
          <a:ln w="9525">
            <a:noFill/>
            <a:round/>
            <a:headEnd/>
            <a:tailEnd/>
          </a:ln>
        </p:spPr>
        <p:txBody>
          <a:bodyPr lIns="90000" tIns="46800" rIns="90000" bIns="46800">
            <a:prstTxWarp prst="textNoShape">
              <a:avLst/>
            </a:prstTxWarp>
            <a:spAutoFit/>
          </a:bodyPr>
          <a:lstStyle/>
          <a:p>
            <a:pPr>
              <a:spcBef>
                <a:spcPts val="1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rPr>
              <a:t>“judge me by the company I keep”</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2162" name="Picture 1"/>
          <p:cNvPicPr>
            <a:picLocks noChangeAspect="1" noChangeArrowheads="1"/>
          </p:cNvPicPr>
          <p:nvPr/>
        </p:nvPicPr>
        <p:blipFill>
          <a:blip r:embed="rId3"/>
          <a:srcRect b="62219"/>
          <a:stretch>
            <a:fillRect/>
          </a:stretch>
        </p:blipFill>
        <p:spPr bwMode="auto">
          <a:xfrm>
            <a:off x="1000125" y="1571625"/>
            <a:ext cx="7210425" cy="1655763"/>
          </a:xfrm>
          <a:prstGeom prst="rect">
            <a:avLst/>
          </a:prstGeom>
          <a:noFill/>
          <a:ln w="9525">
            <a:noFill/>
            <a:round/>
            <a:headEnd/>
            <a:tailEnd/>
          </a:ln>
        </p:spPr>
      </p:pic>
      <p:sp>
        <p:nvSpPr>
          <p:cNvPr id="92163" name="Text Box 2"/>
          <p:cNvSpPr txBox="1">
            <a:spLocks noChangeArrowheads="1"/>
          </p:cNvSpPr>
          <p:nvPr/>
        </p:nvSpPr>
        <p:spPr bwMode="auto">
          <a:xfrm>
            <a:off x="395288" y="188913"/>
            <a:ext cx="7200900" cy="1138237"/>
          </a:xfrm>
          <a:prstGeom prst="rect">
            <a:avLst/>
          </a:prstGeom>
          <a:noFill/>
          <a:ln w="9525">
            <a:noFill/>
            <a:round/>
            <a:headEnd/>
            <a:tailEnd/>
          </a:ln>
        </p:spPr>
        <p:txBody>
          <a:bodyPr lIns="90000" tIns="46800" rIns="90000" bIns="46800">
            <a:prstTxWarp prst="textNoShape">
              <a:avLst/>
            </a:prstTxWarp>
            <a:spAutoFit/>
          </a:bodyPr>
          <a:lstStyle/>
          <a:p>
            <a:pPr>
              <a:spcBef>
                <a:spcPts val="2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000000"/>
                </a:solidFill>
              </a:rPr>
              <a:t>Step by step demonstration: </a:t>
            </a:r>
          </a:p>
          <a:p>
            <a:pPr>
              <a:spcBef>
                <a:spcPts val="1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rPr>
              <a:t>Step 1: upload image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4210" name="Picture 1"/>
          <p:cNvPicPr>
            <a:picLocks noChangeAspect="1" noChangeArrowheads="1"/>
          </p:cNvPicPr>
          <p:nvPr/>
        </p:nvPicPr>
        <p:blipFill>
          <a:blip r:embed="rId3"/>
          <a:srcRect/>
          <a:stretch>
            <a:fillRect/>
          </a:stretch>
        </p:blipFill>
        <p:spPr bwMode="auto">
          <a:xfrm>
            <a:off x="1000125" y="1357313"/>
            <a:ext cx="7210425" cy="4381500"/>
          </a:xfrm>
          <a:prstGeom prst="rect">
            <a:avLst/>
          </a:prstGeom>
          <a:noFill/>
          <a:ln w="9525">
            <a:noFill/>
            <a:round/>
            <a:headEnd/>
            <a:tailEnd/>
          </a:ln>
        </p:spPr>
      </p:pic>
      <p:sp>
        <p:nvSpPr>
          <p:cNvPr id="94211" name="Text Box 2"/>
          <p:cNvSpPr txBox="1">
            <a:spLocks noChangeArrowheads="1"/>
          </p:cNvSpPr>
          <p:nvPr/>
        </p:nvSpPr>
        <p:spPr bwMode="auto">
          <a:xfrm>
            <a:off x="395288" y="188913"/>
            <a:ext cx="7200900" cy="1138237"/>
          </a:xfrm>
          <a:prstGeom prst="rect">
            <a:avLst/>
          </a:prstGeom>
          <a:noFill/>
          <a:ln w="9525">
            <a:noFill/>
            <a:round/>
            <a:headEnd/>
            <a:tailEnd/>
          </a:ln>
        </p:spPr>
        <p:txBody>
          <a:bodyPr lIns="90000" tIns="46800" rIns="90000" bIns="46800">
            <a:prstTxWarp prst="textNoShape">
              <a:avLst/>
            </a:prstTxWarp>
            <a:spAutoFit/>
          </a:bodyPr>
          <a:lstStyle/>
          <a:p>
            <a:pPr>
              <a:spcBef>
                <a:spcPts val="2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000000"/>
                </a:solidFill>
              </a:rPr>
              <a:t>Step by step demonstration: </a:t>
            </a:r>
          </a:p>
          <a:p>
            <a:pPr>
              <a:spcBef>
                <a:spcPts val="1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rPr>
              <a:t>Step 2: classify shape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Text Box 1"/>
          <p:cNvSpPr txBox="1">
            <a:spLocks noChangeArrowheads="1"/>
          </p:cNvSpPr>
          <p:nvPr/>
        </p:nvSpPr>
        <p:spPr bwMode="auto">
          <a:xfrm>
            <a:off x="685800" y="287338"/>
            <a:ext cx="7772400" cy="935037"/>
          </a:xfrm>
          <a:prstGeom prst="rect">
            <a:avLst/>
          </a:prstGeom>
          <a:noFill/>
          <a:ln w="9525">
            <a:noFill/>
            <a:round/>
            <a:headEnd/>
            <a:tailEnd/>
          </a:ln>
        </p:spPr>
        <p:txBody>
          <a:bodyPr lIns="0" tIns="0" rIns="0" bIns="0">
            <a:prstTxWarp prst="textNoShape">
              <a:avLst/>
            </a:prstTxWarp>
          </a:bodyPr>
          <a:lstStyle/>
          <a:p>
            <a:pPr>
              <a:lnSpc>
                <a:spcPts val="36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002147"/>
                </a:solidFill>
              </a:rPr>
              <a:t>What is CLAROS?</a:t>
            </a:r>
          </a:p>
        </p:txBody>
      </p:sp>
      <p:grpSp>
        <p:nvGrpSpPr>
          <p:cNvPr id="41987" name="Group 2"/>
          <p:cNvGrpSpPr>
            <a:grpSpLocks/>
          </p:cNvGrpSpPr>
          <p:nvPr/>
        </p:nvGrpSpPr>
        <p:grpSpPr bwMode="auto">
          <a:xfrm>
            <a:off x="1000125" y="1143000"/>
            <a:ext cx="6989763" cy="4213225"/>
            <a:chOff x="630" y="720"/>
            <a:chExt cx="4403" cy="2654"/>
          </a:xfrm>
        </p:grpSpPr>
        <p:pic>
          <p:nvPicPr>
            <p:cNvPr id="41988" name="Picture 3"/>
            <p:cNvPicPr>
              <a:picLocks noChangeAspect="1" noChangeArrowheads="1"/>
            </p:cNvPicPr>
            <p:nvPr/>
          </p:nvPicPr>
          <p:blipFill>
            <a:blip r:embed="rId3"/>
            <a:srcRect/>
            <a:stretch>
              <a:fillRect/>
            </a:stretch>
          </p:blipFill>
          <p:spPr bwMode="auto">
            <a:xfrm>
              <a:off x="630" y="720"/>
              <a:ext cx="4404" cy="2655"/>
            </a:xfrm>
            <a:prstGeom prst="rect">
              <a:avLst/>
            </a:prstGeom>
            <a:noFill/>
            <a:ln w="9525">
              <a:noFill/>
              <a:round/>
              <a:headEnd/>
              <a:tailEnd/>
            </a:ln>
          </p:spPr>
        </p:pic>
        <p:sp>
          <p:nvSpPr>
            <p:cNvPr id="41989" name="Text Box 4"/>
            <p:cNvSpPr txBox="1">
              <a:spLocks noChangeArrowheads="1"/>
            </p:cNvSpPr>
            <p:nvPr/>
          </p:nvSpPr>
          <p:spPr bwMode="auto">
            <a:xfrm>
              <a:off x="630" y="720"/>
              <a:ext cx="4404" cy="2655"/>
            </a:xfrm>
            <a:prstGeom prst="rect">
              <a:avLst/>
            </a:prstGeom>
            <a:noFill/>
            <a:ln w="9525">
              <a:noFill/>
              <a:round/>
              <a:headEnd/>
              <a:tailEnd/>
            </a:ln>
          </p:spPr>
          <p:txBody>
            <a:bodyPr wrap="none" anchor="ctr">
              <a:prstTxWarp prst="textNoShape">
                <a:avLst/>
              </a:prstTxWarp>
            </a:bodyPr>
            <a:lstStyle/>
            <a:p>
              <a:endParaRPr lang="en-US"/>
            </a:p>
          </p:txBody>
        </p:sp>
      </p:gr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6258" name="Text Box 1"/>
          <p:cNvSpPr txBox="1">
            <a:spLocks noChangeArrowheads="1"/>
          </p:cNvSpPr>
          <p:nvPr/>
        </p:nvSpPr>
        <p:spPr bwMode="auto">
          <a:xfrm>
            <a:off x="395288" y="188913"/>
            <a:ext cx="7200900" cy="1138237"/>
          </a:xfrm>
          <a:prstGeom prst="rect">
            <a:avLst/>
          </a:prstGeom>
          <a:noFill/>
          <a:ln w="9525">
            <a:noFill/>
            <a:round/>
            <a:headEnd/>
            <a:tailEnd/>
          </a:ln>
        </p:spPr>
        <p:txBody>
          <a:bodyPr lIns="90000" tIns="46800" rIns="90000" bIns="46800">
            <a:prstTxWarp prst="textNoShape">
              <a:avLst/>
            </a:prstTxWarp>
            <a:spAutoFit/>
          </a:bodyPr>
          <a:lstStyle/>
          <a:p>
            <a:pPr>
              <a:spcBef>
                <a:spcPts val="2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000000"/>
                </a:solidFill>
              </a:rPr>
              <a:t>Step by step demonstration: </a:t>
            </a:r>
          </a:p>
          <a:p>
            <a:pPr>
              <a:spcBef>
                <a:spcPts val="1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rPr>
              <a:t>Step 3: matches in CLAROS</a:t>
            </a:r>
          </a:p>
        </p:txBody>
      </p:sp>
      <p:pic>
        <p:nvPicPr>
          <p:cNvPr id="96259" name="Picture 2"/>
          <p:cNvPicPr>
            <a:picLocks noChangeAspect="1" noChangeArrowheads="1"/>
          </p:cNvPicPr>
          <p:nvPr/>
        </p:nvPicPr>
        <p:blipFill>
          <a:blip r:embed="rId3"/>
          <a:srcRect/>
          <a:stretch>
            <a:fillRect/>
          </a:stretch>
        </p:blipFill>
        <p:spPr bwMode="auto">
          <a:xfrm>
            <a:off x="539750" y="1465263"/>
            <a:ext cx="7942263" cy="4564062"/>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8306" name="Text Box 1"/>
          <p:cNvSpPr txBox="1">
            <a:spLocks noChangeArrowheads="1"/>
          </p:cNvSpPr>
          <p:nvPr/>
        </p:nvSpPr>
        <p:spPr bwMode="auto">
          <a:xfrm>
            <a:off x="1857375" y="4214813"/>
            <a:ext cx="5486400" cy="566737"/>
          </a:xfrm>
          <a:prstGeom prst="rect">
            <a:avLst/>
          </a:prstGeom>
          <a:noFill/>
          <a:ln w="9525">
            <a:noFill/>
            <a:round/>
            <a:headEnd/>
            <a:tailEnd/>
          </a:ln>
        </p:spPr>
        <p:txBody>
          <a:bodyPr lIns="0" tIns="0" rIns="0" bIns="0">
            <a:prstTxWarp prst="textNoShape">
              <a:avLst/>
            </a:prstTxWarp>
          </a:bodyPr>
          <a:lstStyle/>
          <a:p>
            <a:pPr algn="ctr">
              <a:lnSpc>
                <a:spcPts val="36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000000"/>
                </a:solidFill>
              </a:rPr>
              <a:t>The Companions Project</a:t>
            </a:r>
          </a:p>
        </p:txBody>
      </p:sp>
      <p:sp>
        <p:nvSpPr>
          <p:cNvPr id="98307" name="Text Box 2"/>
          <p:cNvSpPr txBox="1">
            <a:spLocks noChangeArrowheads="1"/>
          </p:cNvSpPr>
          <p:nvPr/>
        </p:nvSpPr>
        <p:spPr bwMode="auto">
          <a:xfrm>
            <a:off x="1714500" y="4857750"/>
            <a:ext cx="5486400" cy="804863"/>
          </a:xfrm>
          <a:prstGeom prst="rect">
            <a:avLst/>
          </a:prstGeom>
          <a:noFill/>
          <a:ln w="9525">
            <a:noFill/>
            <a:round/>
            <a:headEnd/>
            <a:tailEnd/>
          </a:ln>
        </p:spPr>
        <p:txBody>
          <a:bodyPr lIns="0" tIns="0" rIns="0" bIns="0">
            <a:prstTxWarp prst="textNoShape">
              <a:avLst/>
            </a:prstTxWarp>
          </a:bodyPr>
          <a:lstStyle/>
          <a:p>
            <a:pPr algn="ctr">
              <a:lnSpc>
                <a:spcPts val="23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100">
                <a:solidFill>
                  <a:srgbClr val="000000"/>
                </a:solidFill>
              </a:rPr>
              <a:t>Yorick Wilks</a:t>
            </a:r>
          </a:p>
          <a:p>
            <a:pPr algn="ctr">
              <a:lnSpc>
                <a:spcPts val="23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100">
                <a:solidFill>
                  <a:srgbClr val="000000"/>
                </a:solidFill>
              </a:rPr>
              <a:t>Oxford Internet Institute</a:t>
            </a:r>
          </a:p>
        </p:txBody>
      </p:sp>
      <p:pic>
        <p:nvPicPr>
          <p:cNvPr id="98308" name="Picture 3"/>
          <p:cNvPicPr>
            <a:picLocks noChangeAspect="1" noChangeArrowheads="1"/>
          </p:cNvPicPr>
          <p:nvPr/>
        </p:nvPicPr>
        <p:blipFill>
          <a:blip r:embed="rId3"/>
          <a:srcRect/>
          <a:stretch>
            <a:fillRect/>
          </a:stretch>
        </p:blipFill>
        <p:spPr bwMode="auto">
          <a:xfrm>
            <a:off x="3000375" y="571500"/>
            <a:ext cx="2430463" cy="3049588"/>
          </a:xfrm>
          <a:prstGeom prst="rect">
            <a:avLst/>
          </a:prstGeom>
          <a:noFill/>
          <a:ln w="9525">
            <a:noFill/>
            <a:round/>
            <a:headEnd/>
            <a:tailEnd/>
          </a:ln>
        </p:spPr>
      </p:pic>
      <p:sp>
        <p:nvSpPr>
          <p:cNvPr id="98309" name="Text Box 4"/>
          <p:cNvSpPr txBox="1">
            <a:spLocks noChangeArrowheads="1"/>
          </p:cNvSpPr>
          <p:nvPr/>
        </p:nvSpPr>
        <p:spPr bwMode="auto">
          <a:xfrm>
            <a:off x="2500313" y="3643313"/>
            <a:ext cx="5000625" cy="550862"/>
          </a:xfrm>
          <a:prstGeom prst="rect">
            <a:avLst/>
          </a:prstGeom>
          <a:noFill/>
          <a:ln w="9525">
            <a:noFill/>
            <a:round/>
            <a:headEnd/>
            <a:tailEnd/>
          </a:ln>
        </p:spPr>
        <p:txBody>
          <a:bodyPr lIns="90000" tIns="46800" rIns="90000" bIns="46800">
            <a:prstTxWarp prst="textNoShape">
              <a:avLst/>
            </a:prstTxWarp>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i="1">
                <a:solidFill>
                  <a:srgbClr val="000000"/>
                </a:solidFill>
              </a:rPr>
              <a:t>Portrait of a Lady with a Dog, by Fragonard (1769)</a:t>
            </a:r>
          </a:p>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i="1">
                <a:solidFill>
                  <a:srgbClr val="000000"/>
                </a:solidFill>
              </a:rPr>
              <a:t>Oil on canvas. Metropolitan Museum of Art, Fletcher Fund 1937, accession no. 37.118</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0354" name="Text Box 1"/>
          <p:cNvSpPr txBox="1">
            <a:spLocks noChangeArrowheads="1"/>
          </p:cNvSpPr>
          <p:nvPr/>
        </p:nvSpPr>
        <p:spPr bwMode="auto">
          <a:xfrm>
            <a:off x="642938" y="714375"/>
            <a:ext cx="7772400" cy="935038"/>
          </a:xfrm>
          <a:prstGeom prst="rect">
            <a:avLst/>
          </a:prstGeom>
          <a:noFill/>
          <a:ln w="9525">
            <a:noFill/>
            <a:round/>
            <a:headEnd/>
            <a:tailEnd/>
          </a:ln>
        </p:spPr>
        <p:txBody>
          <a:bodyPr lIns="0" tIns="0" rIns="0" bIns="0">
            <a:prstTxWarp prst="textNoShape">
              <a:avLst/>
            </a:prstTxWarp>
          </a:bodyPr>
          <a:lstStyle/>
          <a:p>
            <a:pPr algn="ctr">
              <a:lnSpc>
                <a:spcPts val="36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002147"/>
                </a:solidFill>
              </a:rPr>
              <a:t>The </a:t>
            </a:r>
            <a:r>
              <a:rPr lang="en-GB" sz="3600">
                <a:solidFill>
                  <a:srgbClr val="002147"/>
                </a:solidFill>
              </a:rPr>
              <a:t>Companions</a:t>
            </a:r>
            <a:r>
              <a:rPr lang="en-GB" sz="3200">
                <a:solidFill>
                  <a:srgbClr val="002147"/>
                </a:solidFill>
              </a:rPr>
              <a:t> Project</a:t>
            </a:r>
          </a:p>
        </p:txBody>
      </p:sp>
      <p:sp>
        <p:nvSpPr>
          <p:cNvPr id="100355" name="Text Box 2"/>
          <p:cNvSpPr txBox="1">
            <a:spLocks noChangeArrowheads="1"/>
          </p:cNvSpPr>
          <p:nvPr/>
        </p:nvSpPr>
        <p:spPr bwMode="auto">
          <a:xfrm>
            <a:off x="2000250" y="1643063"/>
            <a:ext cx="6486525" cy="3643312"/>
          </a:xfrm>
          <a:prstGeom prst="rect">
            <a:avLst/>
          </a:prstGeom>
          <a:noFill/>
          <a:ln w="9525">
            <a:noFill/>
            <a:round/>
            <a:headEnd/>
            <a:tailEnd/>
          </a:ln>
        </p:spPr>
        <p:txBody>
          <a:bodyPr lIns="0" tIns="0" rIns="0" bIns="0">
            <a:prstTxWarp prst="textNoShape">
              <a:avLst/>
            </a:prstTxWarp>
          </a:bodyPr>
          <a:lstStyle/>
          <a:p>
            <a:pPr marL="277813" indent="-277813" eaLnBrk="1" hangingPunct="1">
              <a:spcBef>
                <a:spcPts val="700"/>
              </a:spcBef>
              <a:tabLst>
                <a:tab pos="279400" algn="l"/>
                <a:tab pos="727075" algn="l"/>
                <a:tab pos="1176338" algn="l"/>
                <a:tab pos="1625600" algn="l"/>
                <a:tab pos="2074863" algn="l"/>
                <a:tab pos="2524125" algn="l"/>
                <a:tab pos="2973388" algn="l"/>
                <a:tab pos="3422650" algn="l"/>
                <a:tab pos="3871913" algn="l"/>
                <a:tab pos="4321175" algn="l"/>
                <a:tab pos="4770438" algn="l"/>
                <a:tab pos="5219700" algn="l"/>
                <a:tab pos="5668963" algn="l"/>
                <a:tab pos="6118225" algn="l"/>
                <a:tab pos="6567488" algn="l"/>
                <a:tab pos="7016750" algn="l"/>
                <a:tab pos="7466013" algn="l"/>
                <a:tab pos="7915275" algn="l"/>
                <a:tab pos="8364538" algn="l"/>
                <a:tab pos="8813800" algn="l"/>
                <a:tab pos="9263063" algn="l"/>
              </a:tabLst>
            </a:pPr>
            <a:endParaRPr lang="en-US" sz="2800">
              <a:solidFill>
                <a:srgbClr val="000000"/>
              </a:solidFill>
            </a:endParaRPr>
          </a:p>
          <a:p>
            <a:pPr marL="277813" indent="-277813" eaLnBrk="1" hangingPunct="1">
              <a:spcBef>
                <a:spcPts val="700"/>
              </a:spcBef>
              <a:tabLst>
                <a:tab pos="279400" algn="l"/>
                <a:tab pos="727075" algn="l"/>
                <a:tab pos="1176338" algn="l"/>
                <a:tab pos="1625600" algn="l"/>
                <a:tab pos="2074863" algn="l"/>
                <a:tab pos="2524125" algn="l"/>
                <a:tab pos="2973388" algn="l"/>
                <a:tab pos="3422650" algn="l"/>
                <a:tab pos="3871913" algn="l"/>
                <a:tab pos="4321175" algn="l"/>
                <a:tab pos="4770438" algn="l"/>
                <a:tab pos="5219700" algn="l"/>
                <a:tab pos="5668963" algn="l"/>
                <a:tab pos="6118225" algn="l"/>
                <a:tab pos="6567488" algn="l"/>
                <a:tab pos="7016750" algn="l"/>
                <a:tab pos="7466013" algn="l"/>
                <a:tab pos="7915275" algn="l"/>
                <a:tab pos="8364538" algn="l"/>
                <a:tab pos="8813800" algn="l"/>
                <a:tab pos="9263063" algn="l"/>
              </a:tabLst>
            </a:pPr>
            <a:endParaRPr lang="en-US" sz="2800">
              <a:solidFill>
                <a:srgbClr val="000000"/>
              </a:solidFill>
            </a:endParaRPr>
          </a:p>
          <a:p>
            <a:pPr marL="277813" indent="-277813" eaLnBrk="1" hangingPunct="1">
              <a:spcBef>
                <a:spcPts val="700"/>
              </a:spcBef>
              <a:buClr>
                <a:srgbClr val="002147"/>
              </a:buClr>
              <a:buSzPct val="80000"/>
              <a:buFont typeface="Wingdings" charset="2"/>
              <a:buChar char=""/>
              <a:tabLst>
                <a:tab pos="279400" algn="l"/>
                <a:tab pos="727075" algn="l"/>
                <a:tab pos="1176338" algn="l"/>
                <a:tab pos="1625600" algn="l"/>
                <a:tab pos="2074863" algn="l"/>
                <a:tab pos="2524125" algn="l"/>
                <a:tab pos="2973388" algn="l"/>
                <a:tab pos="3422650" algn="l"/>
                <a:tab pos="3871913" algn="l"/>
                <a:tab pos="4321175" algn="l"/>
                <a:tab pos="4770438" algn="l"/>
                <a:tab pos="5219700" algn="l"/>
                <a:tab pos="5668963" algn="l"/>
                <a:tab pos="6118225" algn="l"/>
                <a:tab pos="6567488" algn="l"/>
                <a:tab pos="7016750" algn="l"/>
                <a:tab pos="7466013" algn="l"/>
                <a:tab pos="7915275" algn="l"/>
                <a:tab pos="8364538" algn="l"/>
                <a:tab pos="8813800" algn="l"/>
                <a:tab pos="9263063" algn="l"/>
              </a:tabLst>
            </a:pPr>
            <a:r>
              <a:rPr lang="en-US" sz="2800">
                <a:solidFill>
                  <a:srgbClr val="000000"/>
                </a:solidFill>
              </a:rPr>
              <a:t>E.U. Framework 6 Integrated Project</a:t>
            </a:r>
          </a:p>
          <a:p>
            <a:pPr marL="277813" indent="-277813" eaLnBrk="1" hangingPunct="1">
              <a:spcBef>
                <a:spcPts val="700"/>
              </a:spcBef>
              <a:buClrTx/>
              <a:buSzTx/>
              <a:buFontTx/>
              <a:buNone/>
              <a:tabLst>
                <a:tab pos="279400" algn="l"/>
                <a:tab pos="727075" algn="l"/>
                <a:tab pos="1176338" algn="l"/>
                <a:tab pos="1625600" algn="l"/>
                <a:tab pos="2074863" algn="l"/>
                <a:tab pos="2524125" algn="l"/>
                <a:tab pos="2973388" algn="l"/>
                <a:tab pos="3422650" algn="l"/>
                <a:tab pos="3871913" algn="l"/>
                <a:tab pos="4321175" algn="l"/>
                <a:tab pos="4770438" algn="l"/>
                <a:tab pos="5219700" algn="l"/>
                <a:tab pos="5668963" algn="l"/>
                <a:tab pos="6118225" algn="l"/>
                <a:tab pos="6567488" algn="l"/>
                <a:tab pos="7016750" algn="l"/>
                <a:tab pos="7466013" algn="l"/>
                <a:tab pos="7915275" algn="l"/>
                <a:tab pos="8364538" algn="l"/>
                <a:tab pos="8813800" algn="l"/>
                <a:tab pos="9263063" algn="l"/>
              </a:tabLst>
            </a:pPr>
            <a:endParaRPr lang="en-US" sz="2800">
              <a:solidFill>
                <a:srgbClr val="000000"/>
              </a:solidFill>
            </a:endParaRPr>
          </a:p>
          <a:p>
            <a:pPr marL="277813" indent="-277813" eaLnBrk="1" hangingPunct="1">
              <a:spcBef>
                <a:spcPts val="700"/>
              </a:spcBef>
              <a:buClr>
                <a:srgbClr val="002147"/>
              </a:buClr>
              <a:buSzPct val="80000"/>
              <a:buFont typeface="Wingdings" charset="2"/>
              <a:buChar char=""/>
              <a:tabLst>
                <a:tab pos="279400" algn="l"/>
                <a:tab pos="727075" algn="l"/>
                <a:tab pos="1176338" algn="l"/>
                <a:tab pos="1625600" algn="l"/>
                <a:tab pos="2074863" algn="l"/>
                <a:tab pos="2524125" algn="l"/>
                <a:tab pos="2973388" algn="l"/>
                <a:tab pos="3422650" algn="l"/>
                <a:tab pos="3871913" algn="l"/>
                <a:tab pos="4321175" algn="l"/>
                <a:tab pos="4770438" algn="l"/>
                <a:tab pos="5219700" algn="l"/>
                <a:tab pos="5668963" algn="l"/>
                <a:tab pos="6118225" algn="l"/>
                <a:tab pos="6567488" algn="l"/>
                <a:tab pos="7016750" algn="l"/>
                <a:tab pos="7466013" algn="l"/>
                <a:tab pos="7915275" algn="l"/>
                <a:tab pos="8364538" algn="l"/>
                <a:tab pos="8813800" algn="l"/>
                <a:tab pos="9263063" algn="l"/>
              </a:tabLst>
            </a:pPr>
            <a:r>
              <a:rPr lang="en-US" sz="2800">
                <a:solidFill>
                  <a:srgbClr val="000000"/>
                </a:solidFill>
              </a:rPr>
              <a:t>Multi-modal Interfaces (2006-2010)</a:t>
            </a:r>
          </a:p>
          <a:p>
            <a:pPr marL="277813" indent="-277813">
              <a:buClrTx/>
              <a:buSzTx/>
              <a:buFontTx/>
              <a:buNone/>
              <a:tabLst>
                <a:tab pos="279400" algn="l"/>
                <a:tab pos="727075" algn="l"/>
                <a:tab pos="1176338" algn="l"/>
                <a:tab pos="1625600" algn="l"/>
                <a:tab pos="2074863" algn="l"/>
                <a:tab pos="2524125" algn="l"/>
                <a:tab pos="2973388" algn="l"/>
                <a:tab pos="3422650" algn="l"/>
                <a:tab pos="3871913" algn="l"/>
                <a:tab pos="4321175" algn="l"/>
                <a:tab pos="4770438" algn="l"/>
                <a:tab pos="5219700" algn="l"/>
                <a:tab pos="5668963" algn="l"/>
                <a:tab pos="6118225" algn="l"/>
                <a:tab pos="6567488" algn="l"/>
                <a:tab pos="7016750" algn="l"/>
                <a:tab pos="7466013" algn="l"/>
                <a:tab pos="7915275" algn="l"/>
                <a:tab pos="8364538" algn="l"/>
                <a:tab pos="8813800" algn="l"/>
                <a:tab pos="9263063" algn="l"/>
              </a:tabLst>
            </a:pPr>
            <a:endParaRPr lang="en-US" sz="2800">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02" name="Text Box 1"/>
          <p:cNvSpPr txBox="1">
            <a:spLocks noChangeArrowheads="1"/>
          </p:cNvSpPr>
          <p:nvPr/>
        </p:nvSpPr>
        <p:spPr bwMode="auto">
          <a:xfrm>
            <a:off x="1792288" y="4800600"/>
            <a:ext cx="5486400" cy="566738"/>
          </a:xfrm>
          <a:prstGeom prst="rect">
            <a:avLst/>
          </a:prstGeom>
          <a:noFill/>
          <a:ln w="9525">
            <a:noFill/>
            <a:round/>
            <a:headEnd/>
            <a:tailEnd/>
          </a:ln>
        </p:spPr>
        <p:txBody>
          <a:bodyPr lIns="0" tIns="0" rIns="0" bIns="0" anchor="b">
            <a:prstTxWarp prst="textNoShape">
              <a:avLst/>
            </a:prstTxWarp>
          </a:bodyPr>
          <a:lstStyle/>
          <a:p>
            <a:pPr>
              <a:lnSpc>
                <a:spcPts val="36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b="1">
                <a:solidFill>
                  <a:srgbClr val="000000"/>
                </a:solidFill>
              </a:rPr>
              <a:t>Fragonard and Wilks</a:t>
            </a:r>
          </a:p>
        </p:txBody>
      </p:sp>
      <p:sp>
        <p:nvSpPr>
          <p:cNvPr id="102403" name="Text Box 2"/>
          <p:cNvSpPr txBox="1">
            <a:spLocks noChangeArrowheads="1"/>
          </p:cNvSpPr>
          <p:nvPr/>
        </p:nvSpPr>
        <p:spPr bwMode="auto">
          <a:xfrm>
            <a:off x="1428750" y="5429250"/>
            <a:ext cx="5486400" cy="804863"/>
          </a:xfrm>
          <a:prstGeom prst="rect">
            <a:avLst/>
          </a:prstGeom>
          <a:noFill/>
          <a:ln w="9525">
            <a:noFill/>
            <a:round/>
            <a:headEnd/>
            <a:tailEnd/>
          </a:ln>
        </p:spPr>
        <p:txBody>
          <a:bodyPr lIns="0" tIns="0" rIns="0" bIns="0">
            <a:prstTxWarp prst="textNoShape">
              <a:avLst/>
            </a:prstTxWarp>
          </a:bodyPr>
          <a:lstStyle/>
          <a:p>
            <a:pPr>
              <a:lnSpc>
                <a:spcPts val="23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i="1">
                <a:solidFill>
                  <a:srgbClr val="000000"/>
                </a:solidFill>
              </a:rPr>
              <a:t>      Medicean lady with robo-dog  </a:t>
            </a:r>
          </a:p>
        </p:txBody>
      </p:sp>
      <p:grpSp>
        <p:nvGrpSpPr>
          <p:cNvPr id="102404" name="Group 3"/>
          <p:cNvGrpSpPr>
            <a:grpSpLocks/>
          </p:cNvGrpSpPr>
          <p:nvPr/>
        </p:nvGrpSpPr>
        <p:grpSpPr bwMode="auto">
          <a:xfrm>
            <a:off x="1792288" y="612775"/>
            <a:ext cx="5484812" cy="4113213"/>
            <a:chOff x="1129" y="386"/>
            <a:chExt cx="3455" cy="2591"/>
          </a:xfrm>
        </p:grpSpPr>
        <p:pic>
          <p:nvPicPr>
            <p:cNvPr id="102405" name="Picture 4"/>
            <p:cNvPicPr>
              <a:picLocks noChangeAspect="1" noChangeArrowheads="1"/>
            </p:cNvPicPr>
            <p:nvPr/>
          </p:nvPicPr>
          <p:blipFill>
            <a:blip r:embed="rId3"/>
            <a:srcRect t="20157" b="20157"/>
            <a:stretch>
              <a:fillRect/>
            </a:stretch>
          </p:blipFill>
          <p:spPr bwMode="auto">
            <a:xfrm>
              <a:off x="1129" y="386"/>
              <a:ext cx="3456" cy="2592"/>
            </a:xfrm>
            <a:prstGeom prst="rect">
              <a:avLst/>
            </a:prstGeom>
            <a:noFill/>
            <a:ln w="9525">
              <a:noFill/>
              <a:round/>
              <a:headEnd/>
              <a:tailEnd/>
            </a:ln>
          </p:spPr>
        </p:pic>
        <p:sp>
          <p:nvSpPr>
            <p:cNvPr id="102406" name="Text Box 5"/>
            <p:cNvSpPr txBox="1">
              <a:spLocks noChangeArrowheads="1"/>
            </p:cNvSpPr>
            <p:nvPr/>
          </p:nvSpPr>
          <p:spPr bwMode="auto">
            <a:xfrm>
              <a:off x="1129" y="386"/>
              <a:ext cx="3456" cy="2592"/>
            </a:xfrm>
            <a:prstGeom prst="rect">
              <a:avLst/>
            </a:prstGeom>
            <a:noFill/>
            <a:ln w="9525">
              <a:noFill/>
              <a:round/>
              <a:headEnd/>
              <a:tailEnd/>
            </a:ln>
          </p:spPr>
          <p:txBody>
            <a:bodyPr wrap="none" anchor="ctr">
              <a:prstTxWarp prst="textNoShape">
                <a:avLst/>
              </a:prstTxWarp>
            </a:bodyPr>
            <a:lstStyle/>
            <a:p>
              <a:endParaRPr lang="en-US"/>
            </a:p>
          </p:txBody>
        </p:sp>
      </p:gr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4450" name="Picture 2" descr="/Users/graham/Desktop/claros-berlin/ClassicalCompanion.mov">
            <a:hlinkClick r:id="" action="ppaction://media"/>
          </p:cNvPr>
          <p:cNvPicPr/>
          <p:nvPr>
            <a:videoFile r:link="rId1"/>
          </p:nvPr>
        </p:nvPicPr>
        <p:blipFill>
          <a:blip r:embed="rId3"/>
          <a:srcRect/>
          <a:stretch>
            <a:fillRect/>
          </a:stretch>
        </p:blipFill>
        <p:spPr bwMode="auto">
          <a:xfrm>
            <a:off x="2540000" y="1905000"/>
            <a:ext cx="4064000" cy="3048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000" fill="hold"/>
                                        <p:tgtEl>
                                          <p:spTgt spid="10445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04450"/>
                </p:tgtEl>
              </p:cMediaNode>
            </p:video>
            <p:seq concurrent="1" nextAc="seek">
              <p:cTn id="8" restart="whenNotActive" fill="hold" evtFilter="cancelBubble" nodeType="interactiveSeq">
                <p:stCondLst>
                  <p:cond evt="onClick" delay="0">
                    <p:tgtEl>
                      <p:spTgt spid="10445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4450"/>
                                        </p:tgtEl>
                                      </p:cBhvr>
                                    </p:cmd>
                                  </p:childTnLst>
                                </p:cTn>
                              </p:par>
                            </p:childTnLst>
                          </p:cTn>
                        </p:par>
                      </p:childTnLst>
                    </p:cTn>
                  </p:par>
                </p:childTnLst>
              </p:cTn>
              <p:nextCondLst>
                <p:cond evt="onClick" delay="0">
                  <p:tgtEl>
                    <p:spTgt spid="104450"/>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5474" name="Text Box 1"/>
          <p:cNvSpPr txBox="1">
            <a:spLocks noChangeArrowheads="1"/>
          </p:cNvSpPr>
          <p:nvPr/>
        </p:nvSpPr>
        <p:spPr bwMode="auto">
          <a:xfrm>
            <a:off x="685800" y="287338"/>
            <a:ext cx="7772400" cy="974725"/>
          </a:xfrm>
          <a:prstGeom prst="rect">
            <a:avLst/>
          </a:prstGeom>
          <a:noFill/>
          <a:ln w="9525">
            <a:noFill/>
            <a:round/>
            <a:headEnd/>
            <a:tailEnd/>
          </a:ln>
        </p:spPr>
        <p:txBody>
          <a:bodyPr lIns="0" tIns="0" rIns="0" bIns="0">
            <a:prstTxWarp prst="textNoShape">
              <a:avLst/>
            </a:prstTxWarp>
          </a:bodyPr>
          <a:lstStyle/>
          <a:p>
            <a:pPr eaLnBrk="1" hangingPunct="1">
              <a:lnSpc>
                <a:spcPts val="36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3200">
                <a:solidFill>
                  <a:srgbClr val="002147"/>
                </a:solidFill>
              </a:rPr>
              <a:t>How can this technology advance scholarship?</a:t>
            </a:r>
          </a:p>
        </p:txBody>
      </p:sp>
      <p:sp>
        <p:nvSpPr>
          <p:cNvPr id="105475" name="Text Box 2"/>
          <p:cNvSpPr txBox="1">
            <a:spLocks noChangeArrowheads="1"/>
          </p:cNvSpPr>
          <p:nvPr/>
        </p:nvSpPr>
        <p:spPr bwMode="auto">
          <a:xfrm>
            <a:off x="685800" y="1511300"/>
            <a:ext cx="7772400" cy="4114800"/>
          </a:xfrm>
          <a:prstGeom prst="rect">
            <a:avLst/>
          </a:prstGeom>
          <a:noFill/>
          <a:ln w="9525">
            <a:noFill/>
            <a:round/>
            <a:headEnd/>
            <a:tailEnd/>
          </a:ln>
        </p:spPr>
        <p:txBody>
          <a:bodyPr lIns="0" tIns="0" rIns="0" bIns="0">
            <a:prstTxWarp prst="textNoShape">
              <a:avLst/>
            </a:prstTxWarp>
          </a:bodyPr>
          <a:lstStyle/>
          <a:p>
            <a:pPr marL="277813" indent="-277813" eaLnBrk="1" hangingPunct="1">
              <a:lnSpc>
                <a:spcPct val="90000"/>
              </a:lnSpc>
              <a:tabLst>
                <a:tab pos="279400" algn="l"/>
                <a:tab pos="727075" algn="l"/>
                <a:tab pos="1176338" algn="l"/>
                <a:tab pos="1625600" algn="l"/>
                <a:tab pos="2074863" algn="l"/>
                <a:tab pos="2524125" algn="l"/>
                <a:tab pos="2973388" algn="l"/>
                <a:tab pos="3422650" algn="l"/>
                <a:tab pos="3871913" algn="l"/>
                <a:tab pos="4321175" algn="l"/>
                <a:tab pos="4770438" algn="l"/>
                <a:tab pos="5219700" algn="l"/>
                <a:tab pos="5668963" algn="l"/>
                <a:tab pos="6118225" algn="l"/>
                <a:tab pos="6567488" algn="l"/>
                <a:tab pos="7016750" algn="l"/>
                <a:tab pos="7466013" algn="l"/>
                <a:tab pos="7915275" algn="l"/>
                <a:tab pos="8364538" algn="l"/>
                <a:tab pos="8813800" algn="l"/>
                <a:tab pos="9263063" algn="l"/>
              </a:tabLst>
            </a:pPr>
            <a:endParaRPr lang="en-US" sz="2800">
              <a:solidFill>
                <a:srgbClr val="000000"/>
              </a:solidFill>
            </a:endParaRPr>
          </a:p>
          <a:p>
            <a:pPr marL="277813" indent="-277813" eaLnBrk="1" hangingPunct="1">
              <a:lnSpc>
                <a:spcPct val="90000"/>
              </a:lnSpc>
              <a:buClr>
                <a:srgbClr val="002147"/>
              </a:buClr>
              <a:buSzPct val="80000"/>
              <a:buFont typeface="Wingdings" charset="2"/>
              <a:buChar char=""/>
              <a:tabLst>
                <a:tab pos="279400" algn="l"/>
                <a:tab pos="727075" algn="l"/>
                <a:tab pos="1176338" algn="l"/>
                <a:tab pos="1625600" algn="l"/>
                <a:tab pos="2074863" algn="l"/>
                <a:tab pos="2524125" algn="l"/>
                <a:tab pos="2973388" algn="l"/>
                <a:tab pos="3422650" algn="l"/>
                <a:tab pos="3871913" algn="l"/>
                <a:tab pos="4321175" algn="l"/>
                <a:tab pos="4770438" algn="l"/>
                <a:tab pos="5219700" algn="l"/>
                <a:tab pos="5668963" algn="l"/>
                <a:tab pos="6118225" algn="l"/>
                <a:tab pos="6567488" algn="l"/>
                <a:tab pos="7016750" algn="l"/>
                <a:tab pos="7466013" algn="l"/>
                <a:tab pos="7915275" algn="l"/>
                <a:tab pos="8364538" algn="l"/>
                <a:tab pos="8813800" algn="l"/>
                <a:tab pos="9263063" algn="l"/>
              </a:tabLst>
            </a:pPr>
            <a:r>
              <a:rPr lang="en-US" sz="2100">
                <a:solidFill>
                  <a:srgbClr val="000000"/>
                </a:solidFill>
              </a:rPr>
              <a:t>Artificial Intelligence can build an agent and organize data</a:t>
            </a:r>
          </a:p>
          <a:p>
            <a:pPr marL="277813" indent="-277813" eaLnBrk="1" hangingPunct="1">
              <a:lnSpc>
                <a:spcPct val="90000"/>
              </a:lnSpc>
              <a:buClrTx/>
              <a:buSzTx/>
              <a:buFontTx/>
              <a:buNone/>
              <a:tabLst>
                <a:tab pos="279400" algn="l"/>
                <a:tab pos="727075" algn="l"/>
                <a:tab pos="1176338" algn="l"/>
                <a:tab pos="1625600" algn="l"/>
                <a:tab pos="2074863" algn="l"/>
                <a:tab pos="2524125" algn="l"/>
                <a:tab pos="2973388" algn="l"/>
                <a:tab pos="3422650" algn="l"/>
                <a:tab pos="3871913" algn="l"/>
                <a:tab pos="4321175" algn="l"/>
                <a:tab pos="4770438" algn="l"/>
                <a:tab pos="5219700" algn="l"/>
                <a:tab pos="5668963" algn="l"/>
                <a:tab pos="6118225" algn="l"/>
                <a:tab pos="6567488" algn="l"/>
                <a:tab pos="7016750" algn="l"/>
                <a:tab pos="7466013" algn="l"/>
                <a:tab pos="7915275" algn="l"/>
                <a:tab pos="8364538" algn="l"/>
                <a:tab pos="8813800" algn="l"/>
                <a:tab pos="9263063" algn="l"/>
              </a:tabLst>
            </a:pPr>
            <a:endParaRPr lang="en-US" sz="2100">
              <a:solidFill>
                <a:srgbClr val="000000"/>
              </a:solidFill>
            </a:endParaRPr>
          </a:p>
          <a:p>
            <a:pPr marL="277813" indent="-277813" eaLnBrk="1" hangingPunct="1">
              <a:lnSpc>
                <a:spcPct val="90000"/>
              </a:lnSpc>
              <a:buClr>
                <a:srgbClr val="002147"/>
              </a:buClr>
              <a:buSzPct val="80000"/>
              <a:buFont typeface="Wingdings" charset="2"/>
              <a:buChar char=""/>
              <a:tabLst>
                <a:tab pos="279400" algn="l"/>
                <a:tab pos="727075" algn="l"/>
                <a:tab pos="1176338" algn="l"/>
                <a:tab pos="1625600" algn="l"/>
                <a:tab pos="2074863" algn="l"/>
                <a:tab pos="2524125" algn="l"/>
                <a:tab pos="2973388" algn="l"/>
                <a:tab pos="3422650" algn="l"/>
                <a:tab pos="3871913" algn="l"/>
                <a:tab pos="4321175" algn="l"/>
                <a:tab pos="4770438" algn="l"/>
                <a:tab pos="5219700" algn="l"/>
                <a:tab pos="5668963" algn="l"/>
                <a:tab pos="6118225" algn="l"/>
                <a:tab pos="6567488" algn="l"/>
                <a:tab pos="7016750" algn="l"/>
                <a:tab pos="7466013" algn="l"/>
                <a:tab pos="7915275" algn="l"/>
                <a:tab pos="8364538" algn="l"/>
                <a:tab pos="8813800" algn="l"/>
                <a:tab pos="9263063" algn="l"/>
              </a:tabLst>
            </a:pPr>
            <a:r>
              <a:rPr lang="en-US" sz="2100">
                <a:solidFill>
                  <a:srgbClr val="000000"/>
                </a:solidFill>
              </a:rPr>
              <a:t>Human Language Technology (HLT)  can recognize different languages</a:t>
            </a:r>
          </a:p>
          <a:p>
            <a:pPr marL="277813" indent="-277813" eaLnBrk="1" hangingPunct="1">
              <a:lnSpc>
                <a:spcPct val="90000"/>
              </a:lnSpc>
              <a:buClrTx/>
              <a:buSzTx/>
              <a:buFontTx/>
              <a:buNone/>
              <a:tabLst>
                <a:tab pos="279400" algn="l"/>
                <a:tab pos="727075" algn="l"/>
                <a:tab pos="1176338" algn="l"/>
                <a:tab pos="1625600" algn="l"/>
                <a:tab pos="2074863" algn="l"/>
                <a:tab pos="2524125" algn="l"/>
                <a:tab pos="2973388" algn="l"/>
                <a:tab pos="3422650" algn="l"/>
                <a:tab pos="3871913" algn="l"/>
                <a:tab pos="4321175" algn="l"/>
                <a:tab pos="4770438" algn="l"/>
                <a:tab pos="5219700" algn="l"/>
                <a:tab pos="5668963" algn="l"/>
                <a:tab pos="6118225" algn="l"/>
                <a:tab pos="6567488" algn="l"/>
                <a:tab pos="7016750" algn="l"/>
                <a:tab pos="7466013" algn="l"/>
                <a:tab pos="7915275" algn="l"/>
                <a:tab pos="8364538" algn="l"/>
                <a:tab pos="8813800" algn="l"/>
                <a:tab pos="9263063" algn="l"/>
              </a:tabLst>
            </a:pPr>
            <a:endParaRPr lang="en-US" sz="2100">
              <a:solidFill>
                <a:srgbClr val="000000"/>
              </a:solidFill>
            </a:endParaRPr>
          </a:p>
          <a:p>
            <a:pPr marL="277813" indent="-277813" eaLnBrk="1" hangingPunct="1">
              <a:lnSpc>
                <a:spcPct val="90000"/>
              </a:lnSpc>
              <a:buClr>
                <a:srgbClr val="002147"/>
              </a:buClr>
              <a:buSzPct val="80000"/>
              <a:buFont typeface="Wingdings" charset="2"/>
              <a:buChar char=""/>
              <a:tabLst>
                <a:tab pos="279400" algn="l"/>
                <a:tab pos="727075" algn="l"/>
                <a:tab pos="1176338" algn="l"/>
                <a:tab pos="1625600" algn="l"/>
                <a:tab pos="2074863" algn="l"/>
                <a:tab pos="2524125" algn="l"/>
                <a:tab pos="2973388" algn="l"/>
                <a:tab pos="3422650" algn="l"/>
                <a:tab pos="3871913" algn="l"/>
                <a:tab pos="4321175" algn="l"/>
                <a:tab pos="4770438" algn="l"/>
                <a:tab pos="5219700" algn="l"/>
                <a:tab pos="5668963" algn="l"/>
                <a:tab pos="6118225" algn="l"/>
                <a:tab pos="6567488" algn="l"/>
                <a:tab pos="7016750" algn="l"/>
                <a:tab pos="7466013" algn="l"/>
                <a:tab pos="7915275" algn="l"/>
                <a:tab pos="8364538" algn="l"/>
                <a:tab pos="8813800" algn="l"/>
                <a:tab pos="9263063" algn="l"/>
              </a:tabLst>
            </a:pPr>
            <a:r>
              <a:rPr lang="en-US" sz="2100">
                <a:solidFill>
                  <a:srgbClr val="000000"/>
                </a:solidFill>
              </a:rPr>
              <a:t>The  Companion can be a visible presence  or invisible, providing  additional information as text in your own language </a:t>
            </a:r>
          </a:p>
          <a:p>
            <a:pPr marL="277813" indent="-277813" eaLnBrk="1" hangingPunct="1">
              <a:lnSpc>
                <a:spcPct val="90000"/>
              </a:lnSpc>
              <a:buClrTx/>
              <a:buSzTx/>
              <a:buFontTx/>
              <a:buNone/>
              <a:tabLst>
                <a:tab pos="279400" algn="l"/>
                <a:tab pos="727075" algn="l"/>
                <a:tab pos="1176338" algn="l"/>
                <a:tab pos="1625600" algn="l"/>
                <a:tab pos="2074863" algn="l"/>
                <a:tab pos="2524125" algn="l"/>
                <a:tab pos="2973388" algn="l"/>
                <a:tab pos="3422650" algn="l"/>
                <a:tab pos="3871913" algn="l"/>
                <a:tab pos="4321175" algn="l"/>
                <a:tab pos="4770438" algn="l"/>
                <a:tab pos="5219700" algn="l"/>
                <a:tab pos="5668963" algn="l"/>
                <a:tab pos="6118225" algn="l"/>
                <a:tab pos="6567488" algn="l"/>
                <a:tab pos="7016750" algn="l"/>
                <a:tab pos="7466013" algn="l"/>
                <a:tab pos="7915275" algn="l"/>
                <a:tab pos="8364538" algn="l"/>
                <a:tab pos="8813800" algn="l"/>
                <a:tab pos="9263063" algn="l"/>
              </a:tabLst>
            </a:pPr>
            <a:endParaRPr lang="en-US" sz="2100">
              <a:solidFill>
                <a:srgbClr val="000000"/>
              </a:solidFill>
            </a:endParaRPr>
          </a:p>
          <a:p>
            <a:pPr marL="277813" indent="-277813" eaLnBrk="1" hangingPunct="1">
              <a:lnSpc>
                <a:spcPct val="90000"/>
              </a:lnSpc>
              <a:buClr>
                <a:srgbClr val="002147"/>
              </a:buClr>
              <a:buSzPct val="80000"/>
              <a:buFont typeface="Wingdings" charset="2"/>
              <a:buChar char=""/>
              <a:tabLst>
                <a:tab pos="279400" algn="l"/>
                <a:tab pos="727075" algn="l"/>
                <a:tab pos="1176338" algn="l"/>
                <a:tab pos="1625600" algn="l"/>
                <a:tab pos="2074863" algn="l"/>
                <a:tab pos="2524125" algn="l"/>
                <a:tab pos="2973388" algn="l"/>
                <a:tab pos="3422650" algn="l"/>
                <a:tab pos="3871913" algn="l"/>
                <a:tab pos="4321175" algn="l"/>
                <a:tab pos="4770438" algn="l"/>
                <a:tab pos="5219700" algn="l"/>
                <a:tab pos="5668963" algn="l"/>
                <a:tab pos="6118225" algn="l"/>
                <a:tab pos="6567488" algn="l"/>
                <a:tab pos="7016750" algn="l"/>
                <a:tab pos="7466013" algn="l"/>
                <a:tab pos="7915275" algn="l"/>
                <a:tab pos="8364538" algn="l"/>
                <a:tab pos="8813800" algn="l"/>
                <a:tab pos="9263063" algn="l"/>
              </a:tabLst>
            </a:pPr>
            <a:r>
              <a:rPr lang="en-US" sz="2100">
                <a:solidFill>
                  <a:srgbClr val="000000"/>
                </a:solidFill>
              </a:rPr>
              <a:t>Automatic extraction of  data from the web can enhance and facilitate research – for example, from Wikipedia and Facebook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7522" name="Picture 1"/>
          <p:cNvPicPr>
            <a:picLocks noChangeAspect="1" noChangeArrowheads="1"/>
          </p:cNvPicPr>
          <p:nvPr/>
        </p:nvPicPr>
        <p:blipFill>
          <a:blip r:embed="rId3"/>
          <a:srcRect/>
          <a:stretch>
            <a:fillRect/>
          </a:stretch>
        </p:blipFill>
        <p:spPr bwMode="auto">
          <a:xfrm>
            <a:off x="0" y="282575"/>
            <a:ext cx="9144000" cy="6003925"/>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9570" name="Picture 1"/>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11618" name="Picture 1"/>
          <p:cNvPicPr>
            <a:picLocks noChangeAspect="1" noChangeArrowheads="1"/>
          </p:cNvPicPr>
          <p:nvPr/>
        </p:nvPicPr>
        <p:blipFill>
          <a:blip r:embed="rId3"/>
          <a:srcRect/>
          <a:stretch>
            <a:fillRect/>
          </a:stretch>
        </p:blipFill>
        <p:spPr bwMode="auto">
          <a:xfrm>
            <a:off x="0" y="354013"/>
            <a:ext cx="9144000" cy="6003925"/>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Text Box 1"/>
          <p:cNvSpPr txBox="1">
            <a:spLocks noChangeArrowheads="1"/>
          </p:cNvSpPr>
          <p:nvPr/>
        </p:nvSpPr>
        <p:spPr bwMode="auto">
          <a:xfrm>
            <a:off x="762000" y="228600"/>
            <a:ext cx="7772400" cy="935037"/>
          </a:xfrm>
          <a:prstGeom prst="rect">
            <a:avLst/>
          </a:prstGeom>
          <a:noFill/>
          <a:ln w="9525">
            <a:noFill/>
            <a:round/>
            <a:headEnd/>
            <a:tailEnd/>
          </a:ln>
        </p:spPr>
        <p:txBody>
          <a:bodyPr lIns="0" tIns="0" rIns="0" bIns="0">
            <a:prstTxWarp prst="textNoShape">
              <a:avLst/>
            </a:prstTxWarp>
          </a:bodyPr>
          <a:lstStyle/>
          <a:p>
            <a:pPr>
              <a:lnSpc>
                <a:spcPts val="36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dirty="0" smtClean="0">
                <a:solidFill>
                  <a:srgbClr val="002147"/>
                </a:solidFill>
              </a:rPr>
              <a:t>Classical </a:t>
            </a:r>
            <a:r>
              <a:rPr lang="en-GB" sz="3200" dirty="0">
                <a:solidFill>
                  <a:srgbClr val="002147"/>
                </a:solidFill>
              </a:rPr>
              <a:t>Art Research Online Services</a:t>
            </a:r>
          </a:p>
        </p:txBody>
      </p:sp>
      <p:sp>
        <p:nvSpPr>
          <p:cNvPr id="44035" name="Text Box 2"/>
          <p:cNvSpPr txBox="1">
            <a:spLocks noChangeArrowheads="1"/>
          </p:cNvSpPr>
          <p:nvPr/>
        </p:nvSpPr>
        <p:spPr bwMode="auto">
          <a:xfrm>
            <a:off x="685800" y="1511300"/>
            <a:ext cx="7772400" cy="4114800"/>
          </a:xfrm>
          <a:prstGeom prst="rect">
            <a:avLst/>
          </a:prstGeom>
          <a:noFill/>
          <a:ln w="9525">
            <a:noFill/>
            <a:round/>
            <a:headEnd/>
            <a:tailEnd/>
          </a:ln>
        </p:spPr>
        <p:txBody>
          <a:bodyPr lIns="0" tIns="0" rIns="0" bIns="0">
            <a:prstTxWarp prst="textNoShape">
              <a:avLst/>
            </a:prstTxWarp>
          </a:bodyPr>
          <a:lstStyle/>
          <a:p>
            <a:pPr marL="277813" indent="-277813">
              <a:lnSpc>
                <a:spcPts val="2363"/>
              </a:lnSpc>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2100" dirty="0">
                <a:solidFill>
                  <a:srgbClr val="000000"/>
                </a:solidFill>
              </a:rPr>
              <a:t>Collaborative research initiative led by the University of Oxford</a:t>
            </a:r>
          </a:p>
          <a:p>
            <a:pPr marL="277813" indent="-277813">
              <a:lnSpc>
                <a:spcPts val="2363"/>
              </a:lnSpc>
              <a:buClrTx/>
              <a:buSzTx/>
              <a:buFontTx/>
              <a:buNone/>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endParaRPr lang="en-GB" sz="2100" dirty="0">
              <a:solidFill>
                <a:srgbClr val="000000"/>
              </a:solidFill>
            </a:endParaRPr>
          </a:p>
          <a:p>
            <a:pPr marL="277813" indent="-277813">
              <a:lnSpc>
                <a:spcPts val="2363"/>
              </a:lnSpc>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2100" dirty="0">
                <a:solidFill>
                  <a:srgbClr val="000000"/>
                </a:solidFill>
              </a:rPr>
              <a:t>Two areas of multi-disciplinary research</a:t>
            </a:r>
          </a:p>
          <a:p>
            <a:pPr marL="758825" lvl="1" indent="-188913">
              <a:spcBef>
                <a:spcPts val="450"/>
              </a:spcBef>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1800" dirty="0">
                <a:solidFill>
                  <a:srgbClr val="000000"/>
                </a:solidFill>
              </a:rPr>
              <a:t>Classical antiquity </a:t>
            </a:r>
          </a:p>
          <a:p>
            <a:pPr marL="758825" lvl="1" indent="-188913">
              <a:spcBef>
                <a:spcPts val="450"/>
              </a:spcBef>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1800" dirty="0">
                <a:solidFill>
                  <a:srgbClr val="000000"/>
                </a:solidFill>
              </a:rPr>
              <a:t>Information and Communication Technologies</a:t>
            </a:r>
          </a:p>
          <a:p>
            <a:pPr marL="277813" indent="-277813">
              <a:lnSpc>
                <a:spcPts val="2363"/>
              </a:lnSpc>
              <a:buClrTx/>
              <a:buSzTx/>
              <a:buFontTx/>
              <a:buNone/>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endParaRPr lang="en-GB" sz="2100" dirty="0">
              <a:solidFill>
                <a:srgbClr val="000000"/>
              </a:solidFill>
            </a:endParaRPr>
          </a:p>
          <a:p>
            <a:pPr marL="277813" indent="-277813">
              <a:lnSpc>
                <a:spcPts val="2363"/>
              </a:lnSpc>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2100" dirty="0">
                <a:solidFill>
                  <a:srgbClr val="000000"/>
                </a:solidFill>
              </a:rPr>
              <a:t>Two aims</a:t>
            </a:r>
          </a:p>
          <a:p>
            <a:pPr marL="758825" lvl="1" indent="-188913">
              <a:spcBef>
                <a:spcPts val="450"/>
              </a:spcBef>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1800" dirty="0">
                <a:solidFill>
                  <a:srgbClr val="000000"/>
                </a:solidFill>
              </a:rPr>
              <a:t>Enhance and disseminate the highest level of scholarship to the broadest global public</a:t>
            </a:r>
          </a:p>
          <a:p>
            <a:pPr marL="758825" lvl="1" indent="-188913">
              <a:spcBef>
                <a:spcPts val="450"/>
              </a:spcBef>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1800" dirty="0">
                <a:solidFill>
                  <a:srgbClr val="000000"/>
                </a:solidFill>
              </a:rPr>
              <a:t>Use datasets in Classics and Classical Art to exploit the potential of ICT for public service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Text Box 1"/>
          <p:cNvSpPr txBox="1">
            <a:spLocks noChangeArrowheads="1"/>
          </p:cNvSpPr>
          <p:nvPr/>
        </p:nvSpPr>
        <p:spPr bwMode="auto">
          <a:xfrm>
            <a:off x="685800" y="287338"/>
            <a:ext cx="7772400" cy="974725"/>
          </a:xfrm>
          <a:prstGeom prst="rect">
            <a:avLst/>
          </a:prstGeom>
          <a:noFill/>
          <a:ln w="9525">
            <a:noFill/>
            <a:round/>
            <a:headEnd/>
            <a:tailEnd/>
          </a:ln>
        </p:spPr>
        <p:txBody>
          <a:bodyPr lIns="0" tIns="0" rIns="0" bIns="0">
            <a:prstTxWarp prst="textNoShape">
              <a:avLst/>
            </a:prstTxWarp>
          </a:bodyPr>
          <a:lstStyle/>
          <a:p>
            <a:pPr eaLnBrk="1" hangingPunct="1">
              <a:lnSpc>
                <a:spcPts val="36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002147"/>
                </a:solidFill>
              </a:rPr>
              <a:t>Ioannou School of Classical and Byzantine Studies, opened in spring 2007</a:t>
            </a:r>
          </a:p>
        </p:txBody>
      </p:sp>
      <p:grpSp>
        <p:nvGrpSpPr>
          <p:cNvPr id="46083" name="Group 2"/>
          <p:cNvGrpSpPr>
            <a:grpSpLocks/>
          </p:cNvGrpSpPr>
          <p:nvPr/>
        </p:nvGrpSpPr>
        <p:grpSpPr bwMode="auto">
          <a:xfrm>
            <a:off x="1000125" y="1428750"/>
            <a:ext cx="2641600" cy="3970338"/>
            <a:chOff x="630" y="900"/>
            <a:chExt cx="1664" cy="2501"/>
          </a:xfrm>
        </p:grpSpPr>
        <p:pic>
          <p:nvPicPr>
            <p:cNvPr id="46087" name="Picture 3"/>
            <p:cNvPicPr>
              <a:picLocks noChangeAspect="1" noChangeArrowheads="1"/>
            </p:cNvPicPr>
            <p:nvPr/>
          </p:nvPicPr>
          <p:blipFill>
            <a:blip r:embed="rId3"/>
            <a:srcRect/>
            <a:stretch>
              <a:fillRect/>
            </a:stretch>
          </p:blipFill>
          <p:spPr bwMode="auto">
            <a:xfrm>
              <a:off x="630" y="900"/>
              <a:ext cx="1665" cy="2502"/>
            </a:xfrm>
            <a:prstGeom prst="rect">
              <a:avLst/>
            </a:prstGeom>
            <a:noFill/>
            <a:ln w="9525">
              <a:noFill/>
              <a:round/>
              <a:headEnd/>
              <a:tailEnd/>
            </a:ln>
          </p:spPr>
        </p:pic>
        <p:sp>
          <p:nvSpPr>
            <p:cNvPr id="46088" name="Text Box 4"/>
            <p:cNvSpPr txBox="1">
              <a:spLocks noChangeArrowheads="1"/>
            </p:cNvSpPr>
            <p:nvPr/>
          </p:nvSpPr>
          <p:spPr bwMode="auto">
            <a:xfrm>
              <a:off x="630" y="900"/>
              <a:ext cx="1665" cy="2502"/>
            </a:xfrm>
            <a:prstGeom prst="rect">
              <a:avLst/>
            </a:prstGeom>
            <a:noFill/>
            <a:ln w="9525">
              <a:noFill/>
              <a:round/>
              <a:headEnd/>
              <a:tailEnd/>
            </a:ln>
          </p:spPr>
          <p:txBody>
            <a:bodyPr wrap="none" anchor="ctr">
              <a:prstTxWarp prst="textNoShape">
                <a:avLst/>
              </a:prstTxWarp>
            </a:bodyPr>
            <a:lstStyle/>
            <a:p>
              <a:endParaRPr lang="en-US"/>
            </a:p>
          </p:txBody>
        </p:sp>
      </p:grpSp>
      <p:pic>
        <p:nvPicPr>
          <p:cNvPr id="46084" name="Picture 5"/>
          <p:cNvPicPr>
            <a:picLocks noChangeAspect="1" noChangeArrowheads="1"/>
          </p:cNvPicPr>
          <p:nvPr/>
        </p:nvPicPr>
        <p:blipFill>
          <a:blip r:embed="rId4"/>
          <a:srcRect/>
          <a:stretch>
            <a:fillRect/>
          </a:stretch>
        </p:blipFill>
        <p:spPr bwMode="auto">
          <a:xfrm>
            <a:off x="4000500" y="2214563"/>
            <a:ext cx="4762500" cy="2555875"/>
          </a:xfrm>
          <a:prstGeom prst="rect">
            <a:avLst/>
          </a:prstGeom>
          <a:noFill/>
          <a:ln w="9525">
            <a:noFill/>
            <a:round/>
            <a:headEnd/>
            <a:tailEnd/>
          </a:ln>
        </p:spPr>
      </p:pic>
      <p:sp>
        <p:nvSpPr>
          <p:cNvPr id="46085" name="Text Box 6"/>
          <p:cNvSpPr txBox="1">
            <a:spLocks noChangeArrowheads="1"/>
          </p:cNvSpPr>
          <p:nvPr/>
        </p:nvSpPr>
        <p:spPr bwMode="auto">
          <a:xfrm flipH="1">
            <a:off x="1143000" y="5429250"/>
            <a:ext cx="2286000" cy="1187450"/>
          </a:xfrm>
          <a:prstGeom prst="rect">
            <a:avLst/>
          </a:prstGeom>
          <a:noFill/>
          <a:ln w="9525">
            <a:noFill/>
            <a:round/>
            <a:headEnd/>
            <a:tailEnd/>
          </a:ln>
        </p:spPr>
        <p:txBody>
          <a:bodyPr lIns="90000" tIns="46800" rIns="90000" bIns="46800">
            <a:prstTxWarp prst="textNoShape">
              <a:avLst/>
            </a:prstTxWarp>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rPr>
              <a:t>Atrium of the School</a:t>
            </a:r>
          </a:p>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solidFill>
                <a:srgbClr val="000000"/>
              </a:solidFill>
            </a:endParaRPr>
          </a:p>
        </p:txBody>
      </p:sp>
      <p:sp>
        <p:nvSpPr>
          <p:cNvPr id="46086" name="Text Box 7"/>
          <p:cNvSpPr txBox="1">
            <a:spLocks noChangeArrowheads="1"/>
          </p:cNvSpPr>
          <p:nvPr/>
        </p:nvSpPr>
        <p:spPr bwMode="auto">
          <a:xfrm>
            <a:off x="4357688" y="4857750"/>
            <a:ext cx="3571875" cy="822325"/>
          </a:xfrm>
          <a:prstGeom prst="rect">
            <a:avLst/>
          </a:prstGeom>
          <a:noFill/>
          <a:ln w="9525">
            <a:noFill/>
            <a:round/>
            <a:headEnd/>
            <a:tailEnd/>
          </a:ln>
        </p:spPr>
        <p:txBody>
          <a:bodyPr lIns="90000" tIns="46800" rIns="90000" bIns="46800">
            <a:prstTxWarp prst="textNoShape">
              <a:avLst/>
            </a:prstTxWarp>
            <a:spAutoFit/>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rPr>
              <a:t>The Beazley Archive Library</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8130" name="Picture 1"/>
          <p:cNvPicPr>
            <a:picLocks noChangeAspect="1" noChangeArrowheads="1"/>
          </p:cNvPicPr>
          <p:nvPr/>
        </p:nvPicPr>
        <p:blipFill>
          <a:blip r:embed="rId3"/>
          <a:srcRect/>
          <a:stretch>
            <a:fillRect/>
          </a:stretch>
        </p:blipFill>
        <p:spPr bwMode="auto">
          <a:xfrm>
            <a:off x="1000125" y="928688"/>
            <a:ext cx="7148513" cy="4367212"/>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Text Box 1"/>
          <p:cNvSpPr txBox="1">
            <a:spLocks noChangeArrowheads="1"/>
          </p:cNvSpPr>
          <p:nvPr/>
        </p:nvSpPr>
        <p:spPr bwMode="auto">
          <a:xfrm>
            <a:off x="685800" y="287338"/>
            <a:ext cx="7772400" cy="974725"/>
          </a:xfrm>
          <a:prstGeom prst="rect">
            <a:avLst/>
          </a:prstGeom>
          <a:noFill/>
          <a:ln w="9525">
            <a:noFill/>
            <a:round/>
            <a:headEnd/>
            <a:tailEnd/>
          </a:ln>
        </p:spPr>
        <p:txBody>
          <a:bodyPr lIns="0" tIns="0" rIns="0" bIns="0">
            <a:prstTxWarp prst="textNoShape">
              <a:avLst/>
            </a:prstTxWarp>
          </a:bodyPr>
          <a:lstStyle/>
          <a:p>
            <a:pPr eaLnBrk="1" hangingPunct="1">
              <a:lnSpc>
                <a:spcPts val="36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002147"/>
                </a:solidFill>
              </a:rPr>
              <a:t>Ashmolean Museum, Cast Gallery basement</a:t>
            </a:r>
          </a:p>
        </p:txBody>
      </p:sp>
      <p:pic>
        <p:nvPicPr>
          <p:cNvPr id="50179" name="Picture 2"/>
          <p:cNvPicPr>
            <a:picLocks noChangeAspect="1" noChangeArrowheads="1"/>
          </p:cNvPicPr>
          <p:nvPr/>
        </p:nvPicPr>
        <p:blipFill>
          <a:blip r:embed="rId3"/>
          <a:srcRect/>
          <a:stretch>
            <a:fillRect/>
          </a:stretch>
        </p:blipFill>
        <p:spPr bwMode="auto">
          <a:xfrm>
            <a:off x="1357313" y="1328738"/>
            <a:ext cx="2428875" cy="1939925"/>
          </a:xfrm>
          <a:prstGeom prst="rect">
            <a:avLst/>
          </a:prstGeom>
          <a:noFill/>
          <a:ln w="9525">
            <a:noFill/>
            <a:round/>
            <a:headEnd/>
            <a:tailEnd/>
          </a:ln>
        </p:spPr>
      </p:pic>
      <p:pic>
        <p:nvPicPr>
          <p:cNvPr id="50180" name="Picture 3"/>
          <p:cNvPicPr>
            <a:picLocks noChangeAspect="1" noChangeArrowheads="1"/>
          </p:cNvPicPr>
          <p:nvPr/>
        </p:nvPicPr>
        <p:blipFill>
          <a:blip r:embed="rId4"/>
          <a:srcRect/>
          <a:stretch>
            <a:fillRect/>
          </a:stretch>
        </p:blipFill>
        <p:spPr bwMode="auto">
          <a:xfrm>
            <a:off x="4357688" y="1428750"/>
            <a:ext cx="2643187" cy="2014538"/>
          </a:xfrm>
          <a:prstGeom prst="rect">
            <a:avLst/>
          </a:prstGeom>
          <a:noFill/>
          <a:ln w="9525">
            <a:noFill/>
            <a:round/>
            <a:headEnd/>
            <a:tailEnd/>
          </a:ln>
        </p:spPr>
      </p:pic>
      <p:grpSp>
        <p:nvGrpSpPr>
          <p:cNvPr id="50181" name="Group 4"/>
          <p:cNvGrpSpPr>
            <a:grpSpLocks/>
          </p:cNvGrpSpPr>
          <p:nvPr/>
        </p:nvGrpSpPr>
        <p:grpSpPr bwMode="auto">
          <a:xfrm>
            <a:off x="2071688" y="3000375"/>
            <a:ext cx="3070225" cy="2452688"/>
            <a:chOff x="1305" y="1890"/>
            <a:chExt cx="1934" cy="1545"/>
          </a:xfrm>
        </p:grpSpPr>
        <p:pic>
          <p:nvPicPr>
            <p:cNvPr id="50182" name="Picture 5"/>
            <p:cNvPicPr>
              <a:picLocks noChangeAspect="1" noChangeArrowheads="1"/>
            </p:cNvPicPr>
            <p:nvPr/>
          </p:nvPicPr>
          <p:blipFill>
            <a:blip r:embed="rId5"/>
            <a:srcRect/>
            <a:stretch>
              <a:fillRect/>
            </a:stretch>
          </p:blipFill>
          <p:spPr bwMode="auto">
            <a:xfrm>
              <a:off x="1305" y="1890"/>
              <a:ext cx="1935" cy="1546"/>
            </a:xfrm>
            <a:prstGeom prst="rect">
              <a:avLst/>
            </a:prstGeom>
            <a:noFill/>
            <a:ln w="9525">
              <a:noFill/>
              <a:round/>
              <a:headEnd/>
              <a:tailEnd/>
            </a:ln>
          </p:spPr>
        </p:pic>
        <p:sp>
          <p:nvSpPr>
            <p:cNvPr id="50183" name="Text Box 6"/>
            <p:cNvSpPr txBox="1">
              <a:spLocks noChangeArrowheads="1"/>
            </p:cNvSpPr>
            <p:nvPr/>
          </p:nvSpPr>
          <p:spPr bwMode="auto">
            <a:xfrm>
              <a:off x="1305" y="1890"/>
              <a:ext cx="1935" cy="1546"/>
            </a:xfrm>
            <a:prstGeom prst="rect">
              <a:avLst/>
            </a:prstGeom>
            <a:noFill/>
            <a:ln w="9525">
              <a:noFill/>
              <a:round/>
              <a:headEnd/>
              <a:tailEnd/>
            </a:ln>
          </p:spPr>
          <p:txBody>
            <a:bodyPr wrap="none" anchor="ctr">
              <a:prstTxWarp prst="textNoShape">
                <a:avLst/>
              </a:prstTxWarp>
            </a:bodyPr>
            <a:lstStyle/>
            <a:p>
              <a:endParaRPr lang="en-US"/>
            </a:p>
          </p:txBody>
        </p:sp>
      </p:gr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2226" name="Picture 1"/>
          <p:cNvPicPr>
            <a:picLocks noChangeAspect="1" noChangeArrowheads="1"/>
          </p:cNvPicPr>
          <p:nvPr/>
        </p:nvPicPr>
        <p:blipFill>
          <a:blip r:embed="rId3"/>
          <a:srcRect/>
          <a:stretch>
            <a:fillRect/>
          </a:stretch>
        </p:blipFill>
        <p:spPr bwMode="auto">
          <a:xfrm>
            <a:off x="0" y="427038"/>
            <a:ext cx="9144000" cy="6003925"/>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Text Box 1"/>
          <p:cNvSpPr txBox="1">
            <a:spLocks noChangeArrowheads="1"/>
          </p:cNvSpPr>
          <p:nvPr/>
        </p:nvSpPr>
        <p:spPr bwMode="auto">
          <a:xfrm>
            <a:off x="685800" y="287338"/>
            <a:ext cx="7772400" cy="935037"/>
          </a:xfrm>
          <a:prstGeom prst="rect">
            <a:avLst/>
          </a:prstGeom>
          <a:noFill/>
          <a:ln w="9525">
            <a:noFill/>
            <a:round/>
            <a:headEnd/>
            <a:tailEnd/>
          </a:ln>
        </p:spPr>
        <p:txBody>
          <a:bodyPr lIns="0" tIns="0" rIns="0" bIns="0">
            <a:prstTxWarp prst="textNoShape">
              <a:avLst/>
            </a:prstTxWarp>
          </a:bodyPr>
          <a:lstStyle/>
          <a:p>
            <a:pPr>
              <a:lnSpc>
                <a:spcPts val="36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002147"/>
                </a:solidFill>
              </a:rPr>
              <a:t>Our presentation today</a:t>
            </a:r>
          </a:p>
        </p:txBody>
      </p:sp>
      <p:sp>
        <p:nvSpPr>
          <p:cNvPr id="54275" name="Text Box 2"/>
          <p:cNvSpPr txBox="1">
            <a:spLocks noChangeArrowheads="1"/>
          </p:cNvSpPr>
          <p:nvPr/>
        </p:nvSpPr>
        <p:spPr bwMode="auto">
          <a:xfrm>
            <a:off x="685800" y="1511300"/>
            <a:ext cx="7772400" cy="4216400"/>
          </a:xfrm>
          <a:prstGeom prst="rect">
            <a:avLst/>
          </a:prstGeom>
          <a:noFill/>
          <a:ln w="9525">
            <a:noFill/>
            <a:round/>
            <a:headEnd/>
            <a:tailEnd/>
          </a:ln>
        </p:spPr>
        <p:txBody>
          <a:bodyPr lIns="0" tIns="0" rIns="0" bIns="0">
            <a:prstTxWarp prst="textNoShape">
              <a:avLst/>
            </a:prstTxWarp>
          </a:bodyPr>
          <a:lstStyle/>
          <a:p>
            <a:pPr marL="277813" indent="-277813">
              <a:lnSpc>
                <a:spcPts val="2363"/>
              </a:lnSpc>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2100" dirty="0">
                <a:solidFill>
                  <a:srgbClr val="000000"/>
                </a:solidFill>
              </a:rPr>
              <a:t>Vision and reality</a:t>
            </a:r>
          </a:p>
          <a:p>
            <a:pPr marL="758825" lvl="1" indent="-188913">
              <a:spcBef>
                <a:spcPts val="450"/>
              </a:spcBef>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1800" dirty="0">
                <a:solidFill>
                  <a:srgbClr val="000000"/>
                </a:solidFill>
              </a:rPr>
              <a:t>Donna Kurtz, Beazley Archive, Faculty of Classics</a:t>
            </a:r>
          </a:p>
          <a:p>
            <a:pPr marL="277813" indent="-277813">
              <a:lnSpc>
                <a:spcPts val="2363"/>
              </a:lnSpc>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2100" dirty="0">
                <a:solidFill>
                  <a:srgbClr val="000000"/>
                </a:solidFill>
              </a:rPr>
              <a:t>Data</a:t>
            </a:r>
          </a:p>
          <a:p>
            <a:pPr marL="758825" lvl="1" indent="-188913">
              <a:spcBef>
                <a:spcPts val="450"/>
              </a:spcBef>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1800" dirty="0">
                <a:solidFill>
                  <a:srgbClr val="000000"/>
                </a:solidFill>
              </a:rPr>
              <a:t>Greg Parker, Technical Director, Beazley Archive</a:t>
            </a:r>
          </a:p>
          <a:p>
            <a:pPr marL="277813" indent="-277813">
              <a:lnSpc>
                <a:spcPts val="2363"/>
              </a:lnSpc>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2100" dirty="0" err="1">
                <a:solidFill>
                  <a:srgbClr val="000000"/>
                </a:solidFill>
              </a:rPr>
              <a:t>Datawebs</a:t>
            </a:r>
            <a:endParaRPr lang="en-GB" sz="2100" dirty="0">
              <a:solidFill>
                <a:srgbClr val="000000"/>
              </a:solidFill>
            </a:endParaRPr>
          </a:p>
          <a:p>
            <a:pPr marL="758825" lvl="1" indent="-188913">
              <a:spcBef>
                <a:spcPts val="450"/>
              </a:spcBef>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1800" dirty="0">
                <a:solidFill>
                  <a:srgbClr val="000000"/>
                </a:solidFill>
              </a:rPr>
              <a:t>Graham </a:t>
            </a:r>
            <a:r>
              <a:rPr lang="en-GB" sz="1800" dirty="0" err="1">
                <a:solidFill>
                  <a:srgbClr val="000000"/>
                </a:solidFill>
              </a:rPr>
              <a:t>Klyne</a:t>
            </a:r>
            <a:r>
              <a:rPr lang="en-GB" sz="1800" dirty="0">
                <a:solidFill>
                  <a:srgbClr val="000000"/>
                </a:solidFill>
              </a:rPr>
              <a:t>, Image Bioinformatics Research Group, Zoology</a:t>
            </a:r>
          </a:p>
          <a:p>
            <a:pPr marL="277813" indent="-277813">
              <a:lnSpc>
                <a:spcPts val="2363"/>
              </a:lnSpc>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2100" dirty="0">
                <a:solidFill>
                  <a:srgbClr val="000000"/>
                </a:solidFill>
              </a:rPr>
              <a:t>Image recognition</a:t>
            </a:r>
          </a:p>
          <a:p>
            <a:pPr marL="758825" lvl="1" indent="-188913">
              <a:spcBef>
                <a:spcPts val="450"/>
              </a:spcBef>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1800" dirty="0">
                <a:solidFill>
                  <a:srgbClr val="000000"/>
                </a:solidFill>
              </a:rPr>
              <a:t>Andrew </a:t>
            </a:r>
            <a:r>
              <a:rPr lang="en-GB" sz="1800" dirty="0" err="1">
                <a:solidFill>
                  <a:srgbClr val="000000"/>
                </a:solidFill>
              </a:rPr>
              <a:t>Zisserman</a:t>
            </a:r>
            <a:r>
              <a:rPr lang="en-GB" sz="1800" dirty="0">
                <a:solidFill>
                  <a:srgbClr val="000000"/>
                </a:solidFill>
              </a:rPr>
              <a:t>, Computer Vision, Engineering Science</a:t>
            </a:r>
          </a:p>
          <a:p>
            <a:pPr marL="277813" indent="-277813">
              <a:lnSpc>
                <a:spcPts val="2363"/>
              </a:lnSpc>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2100" dirty="0">
                <a:solidFill>
                  <a:srgbClr val="000000"/>
                </a:solidFill>
              </a:rPr>
              <a:t>Artificial intelligence</a:t>
            </a:r>
          </a:p>
          <a:p>
            <a:pPr marL="758825" lvl="1" indent="-188913">
              <a:spcBef>
                <a:spcPts val="450"/>
              </a:spcBef>
              <a:buClr>
                <a:srgbClr val="002147"/>
              </a:buClr>
              <a:buSzPct val="80000"/>
              <a:buFont typeface="Wingdings" charset="2"/>
              <a:buChar char=""/>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1800" dirty="0" err="1">
                <a:solidFill>
                  <a:srgbClr val="000000"/>
                </a:solidFill>
              </a:rPr>
              <a:t>Yorick</a:t>
            </a:r>
            <a:r>
              <a:rPr lang="en-GB" sz="1800" dirty="0">
                <a:solidFill>
                  <a:srgbClr val="000000"/>
                </a:solidFill>
              </a:rPr>
              <a:t> </a:t>
            </a:r>
            <a:r>
              <a:rPr lang="en-GB" sz="1800" dirty="0" err="1">
                <a:solidFill>
                  <a:srgbClr val="000000"/>
                </a:solidFill>
              </a:rPr>
              <a:t>Wilks</a:t>
            </a:r>
            <a:r>
              <a:rPr lang="en-GB" sz="1800" dirty="0">
                <a:solidFill>
                  <a:srgbClr val="000000"/>
                </a:solidFill>
              </a:rPr>
              <a:t>, Oxford Internet Institute</a:t>
            </a:r>
          </a:p>
          <a:p>
            <a:pPr marL="277813" indent="-277813">
              <a:lnSpc>
                <a:spcPts val="2363"/>
              </a:lnSpc>
              <a:buClrTx/>
              <a:buSzTx/>
              <a:buFontTx/>
              <a:buNone/>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endParaRPr lang="en-GB" sz="2100" dirty="0">
              <a:solidFill>
                <a:srgbClr val="000000"/>
              </a:solidFill>
            </a:endParaRPr>
          </a:p>
          <a:p>
            <a:pPr marL="277813" indent="-277813">
              <a:lnSpc>
                <a:spcPts val="2363"/>
              </a:lnSpc>
              <a:buClrTx/>
              <a:buSzTx/>
              <a:buFontTx/>
              <a:buNone/>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endParaRPr lang="en-GB" sz="2100" dirty="0">
              <a:solidFill>
                <a:srgbClr val="000000"/>
              </a:solidFill>
            </a:endParaRPr>
          </a:p>
          <a:p>
            <a:pPr marL="277813" indent="-277813">
              <a:lnSpc>
                <a:spcPts val="2363"/>
              </a:lnSpc>
              <a:buClrTx/>
              <a:buSzTx/>
              <a:buFontTx/>
              <a:buNone/>
              <a:tabLst>
                <a:tab pos="277813" algn="l"/>
                <a:tab pos="725488" algn="l"/>
                <a:tab pos="1174750" algn="l"/>
                <a:tab pos="1624013" algn="l"/>
                <a:tab pos="2073275" algn="l"/>
                <a:tab pos="2522538" algn="l"/>
                <a:tab pos="2971800" algn="l"/>
                <a:tab pos="3421063" algn="l"/>
                <a:tab pos="3870325" algn="l"/>
                <a:tab pos="4319588" algn="l"/>
                <a:tab pos="4768850" algn="l"/>
                <a:tab pos="5218113" algn="l"/>
                <a:tab pos="5667375" algn="l"/>
                <a:tab pos="6116638" algn="l"/>
                <a:tab pos="6565900" algn="l"/>
                <a:tab pos="7015163" algn="l"/>
                <a:tab pos="7464425" algn="l"/>
                <a:tab pos="7913688" algn="l"/>
                <a:tab pos="8362950" algn="l"/>
                <a:tab pos="8812213" algn="l"/>
                <a:tab pos="9261475" algn="l"/>
              </a:tabLst>
            </a:pPr>
            <a:r>
              <a:rPr lang="en-GB" sz="2100" dirty="0">
                <a:solidFill>
                  <a:srgbClr val="000000"/>
                </a:solidFill>
              </a:rPr>
              <a:t>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Arial" charset="0"/>
            <a:ea typeface="ＭＳ Ｐゴシック" charset="-128"/>
            <a:cs typeface="ＭＳ Ｐゴシック" charset="-128"/>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Arial" charset="0"/>
            <a:ea typeface="ＭＳ Ｐゴシック" charset="-128"/>
            <a:cs typeface="ＭＳ Ｐゴシック" charset="-128"/>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Arial" charset="0"/>
            <a:ea typeface="ＭＳ Ｐゴシック" charset="-128"/>
            <a:cs typeface="ＭＳ Ｐゴシック" charset="-128"/>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2160</TotalTime>
  <Words>4613</Words>
  <Application>Microsoft Macintosh PowerPoint</Application>
  <PresentationFormat>On-screen Show (4:3)</PresentationFormat>
  <Paragraphs>450</Paragraphs>
  <Slides>38</Slides>
  <Notes>35</Notes>
  <HiddenSlides>0</HiddenSlides>
  <MMClips>2</MMClips>
  <ScaleCrop>false</ScaleCrop>
  <HeadingPairs>
    <vt:vector size="6" baseType="variant">
      <vt:variant>
        <vt:lpstr>Fonts Used</vt:lpstr>
      </vt:variant>
      <vt:variant>
        <vt:i4>5</vt:i4>
      </vt:variant>
      <vt:variant>
        <vt:lpstr>Design Template</vt:lpstr>
      </vt:variant>
      <vt:variant>
        <vt:i4>3</vt:i4>
      </vt:variant>
      <vt:variant>
        <vt:lpstr>Slide Titles</vt:lpstr>
      </vt:variant>
      <vt:variant>
        <vt:i4>38</vt:i4>
      </vt:variant>
    </vt:vector>
  </HeadingPairs>
  <TitlesOfParts>
    <vt:vector size="46" baseType="lpstr">
      <vt:lpstr>Arial</vt:lpstr>
      <vt:lpstr>ＭＳ Ｐゴシック</vt:lpstr>
      <vt:lpstr>Times New Roman</vt:lpstr>
      <vt:lpstr>Arial Unicode MS</vt:lpstr>
      <vt:lpstr>Wingdings</vt:lpstr>
      <vt:lpstr>Office Theme</vt:lpstr>
      <vt:lpstr>1_Office Theme</vt:lpstr>
      <vt:lpstr>2_Office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Neil MacCallum</dc:creator>
  <cp:lastModifiedBy>Sebastian Rahtz</cp:lastModifiedBy>
  <cp:revision>245</cp:revision>
  <cp:lastPrinted>2009-08-27T01:36:38Z</cp:lastPrinted>
  <dcterms:created xsi:type="dcterms:W3CDTF">2009-12-08T18:25:31Z</dcterms:created>
  <dcterms:modified xsi:type="dcterms:W3CDTF">2009-12-08T22:50:18Z</dcterms:modified>
</cp:coreProperties>
</file>